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2.xml><?xml version="1.0" encoding="utf-8"?>
<a:tblStyleLst xmlns:a="http://schemas.openxmlformats.org/drawingml/2006/main" xmlns:r="http://schemas.openxmlformats.org/officeDocument/2006/relationships" def="{90651C3A-4460-11DB-9652-00E08161165F}">
  <a:tblStyle styleId="{C2455C76-3609-495B-A5C4-8045E3F4A11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E35B6AB3-320D-4C52-8933-F12025AF32C0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83E2F8A-AA3D-43FE-B0FE-DC492FA4DA2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4FFE1092-C639-49F2-82D8-C158AD9D428A}" styleName="Table_1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2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2.xml"/><Relationship Id="rId3" Type="http://schemas.openxmlformats.org/officeDocument/2006/relationships/presProps" Target="presProps2.xml"/><Relationship Id="rId4" Type="http://schemas.openxmlformats.org/officeDocument/2006/relationships/tableStyles" Target="tableStyles2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8" name="Google Shape;17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6" name="Google Shape;1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5" name="Google Shape;20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4" name="Google Shape;21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3" name="Google Shape;22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2" name="Google Shape;23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1" name="Google Shape;2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28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0"/>
          <p:cNvSpPr txBox="1">
            <a:spLocks noGrp="1"/>
          </p:cNvSpPr>
          <p:nvPr>
            <p:ph type="title"/>
          </p:nvPr>
        </p:nvSpPr>
        <p:spPr>
          <a:xfrm rot="5400000">
            <a:off x="4732338" y="2171702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3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Google Shape;72;p1"/>
          <p:cNvCxnSpPr/>
          <p:nvPr/>
        </p:nvCxnSpPr>
        <p:spPr>
          <a:xfrm>
            <a:off x="0" y="764704"/>
            <a:ext cx="9144000" cy="15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078"/>
              </a:srgbClr>
            </a:outerShdw>
          </a:effectLst>
        </p:spPr>
      </p:cxnSp>
      <p:sp>
        <p:nvSpPr>
          <p:cNvPr id="73" name="Google Shape;73;p1"/>
          <p:cNvSpPr txBox="1"/>
          <p:nvPr/>
        </p:nvSpPr>
        <p:spPr>
          <a:xfrm>
            <a:off x="2195736" y="260649"/>
            <a:ext cx="5400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5" name="Google Shape;75;p1"/>
          <p:cNvGraphicFramePr/>
          <p:nvPr/>
        </p:nvGraphicFramePr>
        <p:xfrm>
          <a:off x="292815" y="1242600"/>
          <a:ext cx="8291675" cy="5377675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77900"/>
                <a:gridCol w="1395050"/>
                <a:gridCol w="1557225"/>
                <a:gridCol w="1424875"/>
                <a:gridCol w="1381950"/>
                <a:gridCol w="1454675"/>
              </a:tblGrid>
              <a:tr h="368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10h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30_12h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12h_1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3h30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3h30_15h</a:t>
                      </a: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15h_16h30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865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Macroéconomie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LEGDALI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 1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 Probabilité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LAABADI SOUKAINA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Maths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 FRIMANE NOUREDDINE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rgbClr val="81ADE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</a:tr>
              <a:tr h="929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Langues et communications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Pr. ISMAILI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Salle 3</a:t>
                      </a:r>
                      <a:endParaRPr sz="1200"/>
                    </a:p>
                  </a:txBody>
                  <a:tcPr marL="91450" marR="91450" marT="45725" marB="457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Comptabilité générale II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Pr. ELOUADI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Salle 1</a:t>
                      </a:r>
                      <a:endParaRPr sz="1200"/>
                    </a:p>
                  </a:txBody>
                  <a:tcPr marL="91450" marR="91450" marT="45725" marB="45725"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Management 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BELKADI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salle1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</a:tr>
              <a:tr h="1013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Probabilité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ELATTAR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Algèbre, Mathématiques financières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EL AALLAOUI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</a:t>
                      </a:r>
                      <a:r>
                        <a:rPr lang="en-US" sz="1200"/>
                        <a:t>3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</a:tr>
              <a:tr h="1013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COMPT GEN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DEKOUAN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Microéconomie II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LAMARI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4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MICRO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Houssam EDdine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</a:tr>
              <a:tr h="56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chemeClr val="lt2"/>
                    </a:solidFill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76" name="Google Shape;76;p1"/>
          <p:cNvGraphicFramePr/>
          <p:nvPr/>
        </p:nvGraphicFramePr>
        <p:xfrm>
          <a:off x="1763688" y="824744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A</a:t>
                      </a:r>
                      <a:endParaRPr sz="1400" u="none" strike="noStrike" cap="none"/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" name="Google Shape;153;p10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54" name="Google Shape;154;p10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10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6" name="Google Shape;156;p10"/>
          <p:cNvGraphicFramePr/>
          <p:nvPr/>
        </p:nvGraphicFramePr>
        <p:xfrm>
          <a:off x="395536" y="1268759"/>
          <a:ext cx="8208900" cy="560009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381125"/>
                <a:gridCol w="1368150"/>
                <a:gridCol w="1584175"/>
                <a:gridCol w="1368150"/>
                <a:gridCol w="1440150"/>
              </a:tblGrid>
              <a:tr h="35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900" u="none" strike="noStrike" cap="none">
                          <a:solidFill>
                            <a:schemeClr val="dk1"/>
                          </a:solidFill>
                        </a:rPr>
                        <a:t>0h</a:t>
                      </a:r>
                      <a:r>
                        <a:rPr lang="en-US" sz="1900">
                          <a:solidFill>
                            <a:schemeClr val="dk1"/>
                          </a:solidFill>
                        </a:rPr>
                        <a:t>30_12h</a:t>
                      </a:r>
                      <a:endParaRPr sz="2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3h30_15h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5h_16h30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Maths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 FRIMANE NOUREDDINE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 Probabilité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LAABADI SOUKAINA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</a:tr>
              <a:tr h="86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Algèbre, Mathématiques financières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Pr.  EL HIA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Salle 5 </a:t>
                      </a:r>
                      <a:endParaRPr sz="1200"/>
                    </a:p>
                  </a:txBody>
                  <a:tcPr marL="91450" marR="91450" marT="45725" marB="45725"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Microéconomie II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 BERCHEQ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5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TD MICRO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BERCHEQ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Salle 5</a:t>
                      </a: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Probabilité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GUERBAZ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Management 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KARIM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3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574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strike="noStrike" cap="none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TD COMPT GEN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Pr.AMEUR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Salle 3</a:t>
                      </a:r>
                      <a:endParaRPr sz="1200"/>
                    </a:p>
                  </a:txBody>
                  <a:tcPr marL="91450" marR="91450" marT="45725" marB="457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86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Langues et communications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ISMAILI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1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Comptabilité générale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Pr.MESKINI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Macroéconomie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 SALAM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4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</a:tr>
              <a:tr h="6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7" name="Google Shape;157;p10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J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Google Shape;162;p11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63" name="Google Shape;163;p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4: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11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5" name="Google Shape;165;p11"/>
          <p:cNvGraphicFramePr/>
          <p:nvPr/>
        </p:nvGraphicFramePr>
        <p:xfrm>
          <a:off x="395536" y="1268759"/>
          <a:ext cx="8517950" cy="4912975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107325"/>
                <a:gridCol w="1433125"/>
                <a:gridCol w="1419650"/>
                <a:gridCol w="1643825"/>
                <a:gridCol w="1419650"/>
                <a:gridCol w="1494375"/>
              </a:tblGrid>
              <a:tr h="36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h30_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12h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_13h30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3h30_15h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5h_16h30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Finances publiques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ETTASOULI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 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56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576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574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Economie monétaire financière II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MAHIL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3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Analyse financière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ESSAF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4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86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Comptabilité de sociétés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SHAB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Droit commercial et des sociétés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BELHADDAD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3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822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Informatique de gestion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AMMAR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Google Shape;166;p11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A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12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72" name="Google Shape;172;p12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4: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12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4" name="Google Shape;174;p12"/>
          <p:cNvGraphicFramePr/>
          <p:nvPr/>
        </p:nvGraphicFramePr>
        <p:xfrm>
          <a:off x="467544" y="1052736"/>
          <a:ext cx="8676450" cy="541200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141650"/>
                <a:gridCol w="1522175"/>
                <a:gridCol w="1569575"/>
                <a:gridCol w="1474800"/>
                <a:gridCol w="1429850"/>
                <a:gridCol w="1538400"/>
              </a:tblGrid>
              <a:tr h="36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h30_12h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3h30_15h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15h_16h30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931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Finances publiques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Pr.ETTASOULI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</a:tr>
              <a:tr h="553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553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966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Analyse financière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ESSAF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Economie monétaire financière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MAHIL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1096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/>
                        <a:t>Comptabilité de sociétés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/>
                        <a:t>Pr.SHAB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/>
                        <a:t>Amphi 3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Droit commercial et des sociétés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BELHADDAD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3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</a:tr>
              <a:tr h="94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Informatique de gestion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Pr. AMMAR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Amphi 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5" name="Google Shape;175;p12"/>
          <p:cNvGraphicFramePr/>
          <p:nvPr/>
        </p:nvGraphicFramePr>
        <p:xfrm>
          <a:off x="1763688" y="764704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B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Google Shape;180;p13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81" name="Google Shape;181;p13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4: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13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3" name="Google Shape;183;p13"/>
          <p:cNvGraphicFramePr/>
          <p:nvPr/>
        </p:nvGraphicFramePr>
        <p:xfrm>
          <a:off x="395536" y="1268759"/>
          <a:ext cx="8881475" cy="543915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154600"/>
                <a:gridCol w="1883800"/>
                <a:gridCol w="1324425"/>
                <a:gridCol w="1568350"/>
                <a:gridCol w="1325725"/>
                <a:gridCol w="1624575"/>
              </a:tblGrid>
              <a:tr h="36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9h_10h30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30_12h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</a:t>
                      </a: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3h30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3h30_15h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5h_16h30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94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Economie monétaire financière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Pr. EL JAI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Amphi 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546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94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Finances publiques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KARBAOUI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Droit commercial et des sociétés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Pr ADNANI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Amphi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3F3F3"/>
                    </a:solidFill>
                  </a:tcPr>
                </a:tc>
              </a:tr>
              <a:tr h="94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Comptabilité de sociétés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Pr. RAHLI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4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Analyse financière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Pr. LAIACHI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Amphi 3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</a:tr>
              <a:tr h="53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94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Informatique de gestion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Pr.AMMAR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Amphi 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" name="Google Shape;184;p13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C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9" name="Google Shape;189;p14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90" name="Google Shape;190;p14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4: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14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2" name="Google Shape;192;p14"/>
          <p:cNvGraphicFramePr/>
          <p:nvPr/>
        </p:nvGraphicFramePr>
        <p:xfrm>
          <a:off x="395536" y="1268759"/>
          <a:ext cx="8980625" cy="550211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167475"/>
                <a:gridCol w="1510975"/>
                <a:gridCol w="1424450"/>
                <a:gridCol w="1470925"/>
                <a:gridCol w="1673725"/>
                <a:gridCol w="1733075"/>
              </a:tblGrid>
              <a:tr h="36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30_12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2h_1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3h30_15h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5h_16h30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Informatique de gestion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SOFIA FARIS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4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Economie monétaire financière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EL JAI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788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94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Finances publiques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KARBAOUI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Droit commercial et des sociétés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Pr ADNANI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Amphi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Analyse financière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Pr. Laiachi </a:t>
                      </a:r>
                      <a:endParaRPr sz="1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Amphi 3</a:t>
                      </a: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Comptabilité de sociétés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RAHLI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4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</a:tr>
              <a:tr h="713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3" name="Google Shape;193;p14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D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8" name="Google Shape;198;p15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99" name="Google Shape;199;p15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4: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0" name="Google Shape;200;p15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1" name="Google Shape;201;p15"/>
          <p:cNvGraphicFramePr/>
          <p:nvPr/>
        </p:nvGraphicFramePr>
        <p:xfrm>
          <a:off x="395536" y="1268759"/>
          <a:ext cx="8830450" cy="596065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316800"/>
                <a:gridCol w="1312700"/>
                <a:gridCol w="1483350"/>
                <a:gridCol w="1701450"/>
                <a:gridCol w="1392075"/>
                <a:gridCol w="1624075"/>
              </a:tblGrid>
              <a:tr h="36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10h30_12h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12h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_13h30</a:t>
                      </a: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13h30_15h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5h_16h30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86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Finances publiques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Ettasouli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Droit Commercial et des sociètès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CHAWCH NAJWA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1188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Economie Monétaire  financier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HAKMAOUI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1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94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Analyse Financière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Pr Eradi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Amphi 1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 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1188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Informatique de gestion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pr. EL HAMIDI ZAKARIA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1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Comptabilité de sociétés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hommane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2" name="Google Shape;202;p15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E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7" name="Google Shape;207;p16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208" name="Google Shape;208;p16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6: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p16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0" name="Google Shape;210;p16"/>
          <p:cNvGraphicFramePr/>
          <p:nvPr/>
        </p:nvGraphicFramePr>
        <p:xfrm>
          <a:off x="395536" y="1268759"/>
          <a:ext cx="8208900" cy="5279505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381125"/>
                <a:gridCol w="1368150"/>
                <a:gridCol w="1584175"/>
                <a:gridCol w="1368150"/>
                <a:gridCol w="1440150"/>
              </a:tblGrid>
              <a:tr h="35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9h_10h30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 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_12h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</a:t>
                      </a: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6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Contrôle de gestion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BERCHEQ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</a:tr>
              <a:tr h="86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Méthodes économétriques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GOURCH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Recherche opérationnelle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EL BOUANANI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Economie internationale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AYEGOU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574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86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TD  </a:t>
                      </a:r>
                      <a:r>
                        <a:rPr lang="en-US" sz="1200" u="none" strike="noStrike" cap="none"/>
                        <a:t>Méthodes économétriques atti hassan 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3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1" name="Google Shape;211;p16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A        Parcours Economie &amp; Gestion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6" name="Google Shape;216;p17"/>
          <p:cNvCxnSpPr/>
          <p:nvPr/>
        </p:nvCxnSpPr>
        <p:spPr>
          <a:xfrm>
            <a:off x="0" y="764704"/>
            <a:ext cx="9144000" cy="15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470"/>
              </a:srgbClr>
            </a:outerShdw>
          </a:effectLst>
        </p:spPr>
      </p:cxnSp>
      <p:sp>
        <p:nvSpPr>
          <p:cNvPr id="217" name="Google Shape;217;p17"/>
          <p:cNvSpPr txBox="1"/>
          <p:nvPr/>
        </p:nvSpPr>
        <p:spPr>
          <a:xfrm>
            <a:off x="2195736" y="260649"/>
            <a:ext cx="5400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6: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Google Shape;218;p17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9" name="Google Shape;219;p17"/>
          <p:cNvGraphicFramePr/>
          <p:nvPr/>
        </p:nvGraphicFramePr>
        <p:xfrm>
          <a:off x="395536" y="1268759"/>
          <a:ext cx="8208900" cy="5501255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381125"/>
                <a:gridCol w="1368150"/>
                <a:gridCol w="1584175"/>
                <a:gridCol w="1368150"/>
                <a:gridCol w="1440150"/>
              </a:tblGrid>
              <a:tr h="35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10h30_12h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6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Contrôle de gestion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NEJJAR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86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Recherche opérationnelle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EL BOUANANI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Méthodes économétriques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GOURCH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Economie internationale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DAFIR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3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574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86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TD  </a:t>
                      </a:r>
                      <a:r>
                        <a:rPr lang="en-US" sz="1200" u="none" strike="noStrike" cap="none"/>
                        <a:t>Méthodes économétriques atti hassan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u="none" strike="noStrike" cap="none"/>
                        <a:t>  amphi 3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" name="Google Shape;220;p17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B  Parcours Economie &amp; Gestion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" name="Google Shape;225;p18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226" name="Google Shape;226;p18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6: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7" name="Google Shape;227;p18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28" name="Google Shape;228;p18"/>
          <p:cNvGraphicFramePr/>
          <p:nvPr/>
        </p:nvGraphicFramePr>
        <p:xfrm>
          <a:off x="395536" y="1268759"/>
          <a:ext cx="8208900" cy="503423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381125"/>
                <a:gridCol w="1368150"/>
                <a:gridCol w="1584175"/>
                <a:gridCol w="1368150"/>
                <a:gridCol w="1440150"/>
              </a:tblGrid>
              <a:tr h="35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9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h_10h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0h30_12h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6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Stratégies industrielles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BELMOUFFEQ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3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86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Audit et Contrôle de gestion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EL MAGUIRI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3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Management stratégique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BAAKIL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3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574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Marketing stratégique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BENNANI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3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71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Google Shape;229;p18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A    Parcours  Gestion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" name="Google Shape;234;p19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235" name="Google Shape;235;p19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6: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Google Shape;236;p19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7" name="Google Shape;237;p19"/>
          <p:cNvGraphicFramePr/>
          <p:nvPr/>
        </p:nvGraphicFramePr>
        <p:xfrm>
          <a:off x="395536" y="1268759"/>
          <a:ext cx="8208900" cy="521057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381125"/>
                <a:gridCol w="1368150"/>
                <a:gridCol w="1584175"/>
                <a:gridCol w="1368150"/>
                <a:gridCol w="1440150"/>
              </a:tblGrid>
              <a:tr h="35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9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h_10h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_12h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6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86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Audit et Contrôle de gestion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EL MAGUIRI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8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93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Management stratégique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 BAAKIL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8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574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Marketing stratégique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Pr. BENNANI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Salle 8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Stratégies industrielles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SALAM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BD4B4"/>
                        </a:highlight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71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8" name="Google Shape;238;p19"/>
          <p:cNvGraphicFramePr/>
          <p:nvPr/>
        </p:nvGraphicFramePr>
        <p:xfrm>
          <a:off x="1763688" y="980728"/>
          <a:ext cx="5256575" cy="216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16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B  Parcours  Gestion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Google Shape;81;p2"/>
          <p:cNvCxnSpPr/>
          <p:nvPr/>
        </p:nvCxnSpPr>
        <p:spPr>
          <a:xfrm>
            <a:off x="0" y="764704"/>
            <a:ext cx="9144000" cy="15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078"/>
              </a:srgbClr>
            </a:outerShdw>
          </a:effectLst>
        </p:spPr>
      </p:cxnSp>
      <p:sp>
        <p:nvSpPr>
          <p:cNvPr id="82" name="Google Shape;82;p2"/>
          <p:cNvSpPr txBox="1"/>
          <p:nvPr/>
        </p:nvSpPr>
        <p:spPr>
          <a:xfrm>
            <a:off x="2195736" y="260649"/>
            <a:ext cx="5400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2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4" name="Google Shape;84;p2"/>
          <p:cNvGraphicFramePr/>
          <p:nvPr/>
        </p:nvGraphicFramePr>
        <p:xfrm>
          <a:off x="611560" y="1196752"/>
          <a:ext cx="8208900" cy="5628545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381125"/>
                <a:gridCol w="1368150"/>
                <a:gridCol w="1584175"/>
                <a:gridCol w="1368150"/>
                <a:gridCol w="1440150"/>
              </a:tblGrid>
              <a:tr h="35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h30_12h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-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5h_16H30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</a:tr>
              <a:tr h="858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Macroéconomie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LAGDALI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1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 Probabilité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LAABADI SOUKAINA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Maths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FRIMANE NOUREDDINE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C5D8F1"/>
                    </a:solidFill>
                  </a:tcPr>
                </a:tc>
              </a:tr>
              <a:tr h="792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Langues et communications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ISMAILI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3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Comptabilité générale II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ELOUADI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</a:t>
                      </a:r>
                      <a:r>
                        <a:rPr lang="en-US" sz="1200"/>
                        <a:t>1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Management 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BELKADI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</a:tr>
              <a:tr h="108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Probabilité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ELATTAR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Algèbre, Mathématiques financières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EL AALLAOUI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</a:t>
                      </a:r>
                      <a:r>
                        <a:rPr lang="en-US" sz="1200"/>
                        <a:t>3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</a:tr>
              <a:tr h="574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COMPT GEN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DEKOUAN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Microéconomie II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LAMARI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 Salle4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MICRO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Houssam EDdine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</a:tr>
              <a:tr h="69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3F3F3"/>
                    </a:solidFill>
                  </a:tcPr>
                </a:tc>
              </a:tr>
              <a:tr h="6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85" name="Google Shape;85;p2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B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3" name="Google Shape;243;p20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244" name="Google Shape;244;p20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6: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" name="Google Shape;245;p20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6" name="Google Shape;246;p20"/>
          <p:cNvGraphicFramePr/>
          <p:nvPr/>
        </p:nvGraphicFramePr>
        <p:xfrm>
          <a:off x="395536" y="1268759"/>
          <a:ext cx="8517975" cy="5391175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107325"/>
                <a:gridCol w="1340200"/>
                <a:gridCol w="1371175"/>
                <a:gridCol w="1561075"/>
                <a:gridCol w="1643825"/>
                <a:gridCol w="1494375"/>
              </a:tblGrid>
              <a:tr h="64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h30_12h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- 1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h30_1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6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41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823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Recherche opérationnelle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EL BOUANANI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4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Méthodes économétriques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LABTI OUMAIMA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salle 8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Economie internationale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DAFIR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3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</a:tr>
              <a:tr h="885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822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Contrôle de gestion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NEJJAR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4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56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39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7" name="Google Shape;247;p20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C      Parcours Economie &amp; Gestion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Google Shape;90;p3"/>
          <p:cNvCxnSpPr/>
          <p:nvPr/>
        </p:nvCxnSpPr>
        <p:spPr>
          <a:xfrm>
            <a:off x="0" y="764704"/>
            <a:ext cx="9144000" cy="15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078"/>
              </a:srgbClr>
            </a:outerShdw>
          </a:effectLst>
        </p:spPr>
      </p:cxnSp>
      <p:sp>
        <p:nvSpPr>
          <p:cNvPr id="91" name="Google Shape;91;p3"/>
          <p:cNvSpPr txBox="1"/>
          <p:nvPr/>
        </p:nvSpPr>
        <p:spPr>
          <a:xfrm>
            <a:off x="2195736" y="260649"/>
            <a:ext cx="5400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3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3" name="Google Shape;93;p3"/>
          <p:cNvGraphicFramePr/>
          <p:nvPr/>
        </p:nvGraphicFramePr>
        <p:xfrm>
          <a:off x="287549" y="1075494"/>
          <a:ext cx="8208900" cy="602038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112050"/>
                <a:gridCol w="1480225"/>
                <a:gridCol w="1561550"/>
                <a:gridCol w="1135800"/>
                <a:gridCol w="1355475"/>
                <a:gridCol w="1563800"/>
              </a:tblGrid>
              <a:tr h="359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700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7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10h30_12h</a:t>
                      </a:r>
                      <a:endParaRPr sz="16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12h_13h30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13h30_15h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15h_16h30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45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</a:tr>
              <a:tr h="989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Langues et communications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Pr FILLALI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Macroéconomie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ABOUELATHAR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Algèbre, Mathématiques financières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BOUKHOUIMA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1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</a:tr>
              <a:tr h="6856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GC1:TD COMPT GEN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Azilal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5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GC2:TD COMPT GEN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Azilal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5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</a:tr>
              <a:tr h="622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GC2:TD MICRO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ATRACHI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GC1:TD MICRO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ATRACHI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447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Jeudi</a:t>
                      </a:r>
                      <a:endParaRPr sz="16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Microéconomie II 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OUKARFI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1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Probabilité 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YAACOUBI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GC1:TD  Probabilité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EL MOUTEA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2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GC2:TD  Probabilité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EL MOUTEA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2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</a:tr>
              <a:tr h="66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GC2:TD Maths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AIT ICHOU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1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GC1:TD Maths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AIT ICHOU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1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</a:tr>
              <a:tr h="80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Comptabilité générale II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SOUAQI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Management 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DEKOUAN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</a:tr>
              <a:tr h="71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Google Shape;94;p3"/>
          <p:cNvGraphicFramePr/>
          <p:nvPr/>
        </p:nvGraphicFramePr>
        <p:xfrm>
          <a:off x="1763688" y="764704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C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4"/>
          <p:cNvCxnSpPr/>
          <p:nvPr/>
        </p:nvCxnSpPr>
        <p:spPr>
          <a:xfrm>
            <a:off x="0" y="764704"/>
            <a:ext cx="9144000" cy="15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078"/>
              </a:srgbClr>
            </a:outerShdw>
          </a:effectLst>
        </p:spPr>
      </p:cxnSp>
      <p:sp>
        <p:nvSpPr>
          <p:cNvPr id="100" name="Google Shape;100;p4"/>
          <p:cNvSpPr txBox="1"/>
          <p:nvPr/>
        </p:nvSpPr>
        <p:spPr>
          <a:xfrm>
            <a:off x="2195736" y="260649"/>
            <a:ext cx="5400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4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2" name="Google Shape;102;p4"/>
          <p:cNvGraphicFramePr/>
          <p:nvPr/>
        </p:nvGraphicFramePr>
        <p:xfrm>
          <a:off x="296880" y="1106050"/>
          <a:ext cx="8208900" cy="5925925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525125"/>
                <a:gridCol w="1385850"/>
                <a:gridCol w="1311500"/>
                <a:gridCol w="1479125"/>
                <a:gridCol w="1440150"/>
              </a:tblGrid>
              <a:tr h="36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30_12h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15h_16h30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GC2:TD MICRO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5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GC1:TD MICRO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5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DF2F9"/>
                    </a:solidFill>
                  </a:tcPr>
                </a:tc>
              </a:tr>
              <a:tr h="1016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Langues et communications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Pr FILLALI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2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Algèbre, Mathématiques financières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BOUKHOUIMA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1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Macroéconomie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ABOUELATHAR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</a:tr>
              <a:tr h="62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</a:tr>
              <a:tr h="6831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Jeudi</a:t>
                      </a:r>
                      <a:endParaRPr sz="16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Probabilité 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YAACOUBI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Microéconomie II 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OUKARFI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1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GC1:TD  Probabilité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KHIYAR OMAR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3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GC2:TD  Probabilité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KHIYAR OMAR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3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</a:tr>
              <a:tr h="683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GC2:TD Maths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FRIMANE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GC1:TD Maths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FRIMANE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</a:tr>
              <a:tr h="831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GC1:TD COMPT GEN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Azilal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GC2:TD COMPT G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Azilal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400" u="none" strike="noStrike" cap="none"/>
                        <a:t>Management  II </a:t>
                      </a:r>
                      <a:endParaRPr sz="1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400" u="none" strike="noStrike" cap="none"/>
                        <a:t>Pr. DEKOUAN</a:t>
                      </a:r>
                      <a:endParaRPr sz="1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400" u="none" strike="noStrike" cap="none"/>
                        <a:t>Amphi 2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Comptabilité générale II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SOUAQI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</a:tr>
              <a:tr h="41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highlight>
                          <a:schemeClr val="lt1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" name="Google Shape;103;p4"/>
          <p:cNvGraphicFramePr/>
          <p:nvPr/>
        </p:nvGraphicFramePr>
        <p:xfrm>
          <a:off x="1763688" y="764704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D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Google Shape;108;p5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09" name="Google Shape;109;p5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5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1" name="Google Shape;111;p5"/>
          <p:cNvGraphicFramePr/>
          <p:nvPr/>
        </p:nvGraphicFramePr>
        <p:xfrm>
          <a:off x="395536" y="1218541"/>
          <a:ext cx="8208900" cy="5420043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525125"/>
                <a:gridCol w="1363425"/>
                <a:gridCol w="1344550"/>
                <a:gridCol w="1323275"/>
                <a:gridCol w="1585375"/>
              </a:tblGrid>
              <a:tr h="362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10h30_12h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12h_12h30h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12h30_15h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15h_16h30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69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Macroéconomie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Pr.HAOUATA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Amphi 1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Probabilité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ZARI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422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Langues et communications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ACHOUR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1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</a:tr>
              <a:tr h="74976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/>
                        <a:t>Mercredi</a:t>
                      </a: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 err="1"/>
                        <a:t>Microéconomie</a:t>
                      </a:r>
                      <a:r>
                        <a:rPr lang="en-US" sz="1200" u="none" strike="noStrike" cap="none" dirty="0"/>
                        <a:t> II  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/>
                        <a:t>Pr. AOUJIL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 err="1"/>
                        <a:t>Amphi</a:t>
                      </a:r>
                      <a:r>
                        <a:rPr lang="en-US" sz="1200" u="none" strike="noStrike" cap="none" dirty="0"/>
                        <a:t> 3</a:t>
                      </a:r>
                      <a:endParaRPr sz="1200" u="none" strike="noStrike" cap="none" dirty="0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/>
                        <a:t>Management  II 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/>
                        <a:t>Pr. AOUAD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 err="1"/>
                        <a:t>Amphi</a:t>
                      </a:r>
                      <a:r>
                        <a:rPr lang="en-US" sz="1200" u="none" strike="noStrike" cap="none" dirty="0"/>
                        <a:t> 4</a:t>
                      </a:r>
                      <a:endParaRPr sz="1200" u="none" strike="noStrike" cap="none" dirty="0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818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r>
                        <a:rPr lang="en-US" sz="1100" u="none" strike="noStrike" cap="none"/>
                        <a:t>E</a:t>
                      </a: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2:TD MICRO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HAOU</a:t>
                      </a:r>
                      <a:r>
                        <a:rPr lang="en-US" sz="1100" u="none" strike="noStrike" cap="none"/>
                        <a:t>A</a:t>
                      </a: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1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GE1:TD MICRO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HAOUATA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1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Comptabilité générale II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TAMIRI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Algèbre, Mathématiques financières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KADIRI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D4B4"/>
                    </a:solidFill>
                  </a:tcPr>
                </a:tc>
              </a:tr>
              <a:tr h="4225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Vendredi</a:t>
                      </a:r>
                      <a:endParaRPr sz="16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GE1:TD  Probabilité: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BEN RHILA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</a:t>
                      </a:r>
                      <a:r>
                        <a:rPr lang="en-US" sz="1100"/>
                        <a:t>3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GE2:TD  Probabilité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BEN RHILA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</a:t>
                      </a:r>
                      <a:r>
                        <a:rPr lang="en-US" sz="1100"/>
                        <a:t>3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</a:tr>
              <a:tr h="422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GE2:TD </a:t>
                      </a:r>
                      <a:r>
                        <a:rPr lang="en-US" sz="1100" u="none" strike="noStrike" cap="none" dirty="0" err="1"/>
                        <a:t>Maths</a:t>
                      </a:r>
                      <a:r>
                        <a:rPr lang="en-US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smtClean="0"/>
                        <a:t>KOUIDER</a:t>
                      </a:r>
                      <a:endParaRPr lang="en-US" sz="11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smtClean="0"/>
                        <a:t>Salle </a:t>
                      </a:r>
                      <a:r>
                        <a:rPr lang="en-US" sz="1100" u="none" strike="noStrike" cap="none" dirty="0"/>
                        <a:t>2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GE1:TD </a:t>
                      </a:r>
                      <a:r>
                        <a:rPr lang="en-US" sz="1100" u="none" strike="noStrike" cap="none" dirty="0" err="1"/>
                        <a:t>Maths</a:t>
                      </a:r>
                      <a:r>
                        <a:rPr lang="en-US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KOUIDER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Salle </a:t>
                      </a:r>
                      <a:r>
                        <a:rPr lang="en-US" sz="1100" u="none" strike="noStrike" cap="none" dirty="0" smtClean="0"/>
                        <a:t>2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</a:tr>
              <a:tr h="564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GE1:TD COMPT GEN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CHAKIR ZINEB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</a:t>
                      </a:r>
                      <a:r>
                        <a:rPr lang="en-US" sz="110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GE2:TD COMPT GEN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CHAKIR ZINEB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</a:t>
                      </a:r>
                      <a:r>
                        <a:rPr lang="en-US" sz="110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</a:txBody>
                  <a:tcPr marL="91450" marR="91450" marT="45725" marB="45725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</a:txBody>
                  <a:tcPr marL="91450" marR="91450" marT="45725" marB="45725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Google Shape;112;p5"/>
          <p:cNvGraphicFramePr/>
          <p:nvPr/>
        </p:nvGraphicFramePr>
        <p:xfrm>
          <a:off x="1835696" y="836712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E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Google Shape;117;p6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18" name="Google Shape;118;p6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6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0" name="Google Shape;120;p6"/>
          <p:cNvGraphicFramePr/>
          <p:nvPr/>
        </p:nvGraphicFramePr>
        <p:xfrm>
          <a:off x="395536" y="1268759"/>
          <a:ext cx="8136900" cy="514283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381125"/>
                <a:gridCol w="1368150"/>
                <a:gridCol w="1584175"/>
                <a:gridCol w="1368150"/>
                <a:gridCol w="1368150"/>
              </a:tblGrid>
              <a:tr h="35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30_12h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3h30_15h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5h_16h30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Probabilité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 ZARI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Macroéconomie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HAOUATA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1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44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Langues et communications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ACHOUR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1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Management 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Pr. AOUAD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4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Microéconomie II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AOUJIL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3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401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GF1:TD  Probabilité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EL YOUSSOUFI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20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GF2:TD  Probabilité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EL YOUSSOUFI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20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Algèbre, Mathématiques financières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KADIRI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Comptabilité générale II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TAMIRI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2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</a:tr>
              <a:tr h="182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GF2:TD Maths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EL MOUTEA OMAR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18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GF1:TD Maths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EL MOUTEA OMAR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18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5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GF2:TD MICRO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HAOUATA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18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GF1:TD MICRO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HAOUATA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18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GF1:TD COMPT GEN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ROCHDI TYAIBI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20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GF2:TD COMPT GEN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ROCHDI TYAIBI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Salle 20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1" name="Google Shape;121;p6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F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Google Shape;126;p7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27" name="Google Shape;127;p7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7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9" name="Google Shape;129;p7"/>
          <p:cNvGraphicFramePr/>
          <p:nvPr/>
        </p:nvGraphicFramePr>
        <p:xfrm>
          <a:off x="179512" y="1124745"/>
          <a:ext cx="8424950" cy="5978365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95250"/>
                <a:gridCol w="1417450"/>
                <a:gridCol w="1447750"/>
                <a:gridCol w="1360575"/>
                <a:gridCol w="1625875"/>
                <a:gridCol w="1478050"/>
              </a:tblGrid>
              <a:tr h="36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10h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30_12h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_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13h30</a:t>
                      </a: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3h30_15h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5h_16h30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4866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Macroéconomie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MAKBOUL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8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GG1:TD  Probabilité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KOUIDER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20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GG2:TD  Probabilité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KOIUDER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20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</a:tr>
              <a:tr h="217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GG2:TD Maths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KHAJJI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18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GG1:TD Maths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KHAJJI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18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</a:tr>
              <a:tr h="9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Management 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AIT BOBKER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3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Algèbre, Mathématiques financières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EZZIAN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</a:tr>
              <a:tr h="811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Langues et communications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BHIH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Probabilité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GURBAZ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Microéconomie II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SATTAR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4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</a:tr>
              <a:tr h="58637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GG1:TD COMPT GEN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JAI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20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GG2:TD COMPT GEN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EL JAI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20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DE7"/>
                    </a:solidFill>
                  </a:tcPr>
                </a:tc>
              </a:tr>
              <a:tr h="5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GG2:TD MICRO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SATTAR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18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GG1:TD MICRO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SATTAR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Salle 18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B6DDE7"/>
                    </a:solidFill>
                  </a:tcPr>
                </a:tc>
              </a:tr>
              <a:tr h="819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Comptabilité générale II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MESRAR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4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583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" name="Google Shape;130;p7"/>
          <p:cNvGraphicFramePr/>
          <p:nvPr/>
        </p:nvGraphicFramePr>
        <p:xfrm>
          <a:off x="1763688" y="836712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G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Google Shape;250;p1"/>
          <p:cNvCxnSpPr/>
          <p:nvPr/>
        </p:nvCxnSpPr>
        <p:spPr>
          <a:xfrm>
            <a:off x="0" y="764704"/>
            <a:ext cx="9144000" cy="15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6470"/>
              </a:srgbClr>
            </a:outerShdw>
          </a:effectLst>
        </p:spPr>
      </p:cxnSp>
      <p:sp>
        <p:nvSpPr>
          <p:cNvPr id="251" name="Google Shape;251;p1"/>
          <p:cNvSpPr txBox="1"/>
          <p:nvPr/>
        </p:nvSpPr>
        <p:spPr>
          <a:xfrm>
            <a:off x="2195736" y="260649"/>
            <a:ext cx="5400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.png" id="252" name="Google Shape;25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3" name="Google Shape;253;p1"/>
          <p:cNvGraphicFramePr/>
          <p:nvPr/>
        </p:nvGraphicFramePr>
        <p:xfrm>
          <a:off x="179512" y="11247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{083E2F8A-AA3D-43FE-B0FE-DC492FA4DA2D}</a:tableStyleId>
              </a:tblPr>
              <a:tblGrid>
                <a:gridCol w="1095250"/>
                <a:gridCol w="1417450"/>
                <a:gridCol w="1447750"/>
                <a:gridCol w="1360575"/>
                <a:gridCol w="1625875"/>
                <a:gridCol w="1478050"/>
              </a:tblGrid>
              <a:tr h="36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09h_10h30</a:t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10h30_12h 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_13h30</a:t>
                      </a:r>
                      <a:r>
                        <a:rPr b="1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13h30_15h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5h_16h30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CB3E3"/>
                    </a:solidFill>
                  </a:tcPr>
                </a:tc>
              </a:tr>
              <a:tr h="530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600" u="none" cap="none" strike="noStrike"/>
                        <a:t>Lundi</a:t>
                      </a:r>
                      <a:endParaRPr b="1" sz="1600" u="none" cap="none" strike="noStrike"/>
                    </a:p>
                  </a:txBody>
                  <a:tcPr marT="45725" marB="45725" marR="91450" marL="91450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99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600" u="none" cap="none" strike="noStrike"/>
                        <a:t>Mardi</a:t>
                      </a:r>
                      <a:endParaRPr b="1" sz="1600" u="none" cap="none" strike="noStrike"/>
                    </a:p>
                  </a:txBody>
                  <a:tcPr marT="45725" marB="45725" marR="91450" marL="91450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Algèbre, Mathématiques financières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Pr. EZZIAN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Amphi 4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Management  II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Pr. AIT BOBKER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Amphi 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Macroéconomie 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MAKBOUL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2F2F2"/>
                    </a:solidFill>
                  </a:tcPr>
                </a:tc>
              </a:tr>
              <a:tr h="811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600" u="none" cap="none" strike="noStrike"/>
                        <a:t>Mercredi</a:t>
                      </a:r>
                      <a:endParaRPr b="1" sz="1600" u="none" cap="none" strike="noStrike"/>
                    </a:p>
                  </a:txBody>
                  <a:tcPr marT="45725" marB="45725" marR="91450" marL="91450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Probabilité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Pr. GURBAZ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Amphi 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b="1" sz="1200" u="none" cap="none" strike="noStrike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200" u="none" cap="none" strike="noStrike"/>
                        <a:t>Langues et communications</a:t>
                      </a:r>
                      <a:endParaRPr b="1"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200" u="none" cap="none" strike="noStrike"/>
                        <a:t>Pr. BHIH</a:t>
                      </a:r>
                      <a:endParaRPr b="1"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200" u="none" cap="none" strike="noStrike"/>
                        <a:t>Salle 2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400" u="none" cap="none" strike="noStrike"/>
                        <a:t>Microéconomie II 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400" u="none" cap="none" strike="noStrike"/>
                        <a:t>Pr. SATTAR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400" u="none" cap="none" strike="noStrike"/>
                        <a:t>Amphi 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</a:tr>
              <a:tr h="719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600" u="none" cap="none" strike="noStrike"/>
                        <a:t>Jeudi</a:t>
                      </a:r>
                      <a:endParaRPr b="1" sz="1600" u="none" cap="none" strike="noStrike"/>
                    </a:p>
                  </a:txBody>
                  <a:tcPr marT="45725" marB="45725" marR="91450" marL="91450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TD COMPT GEN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AMEUR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3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GH2:TD MICRO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SATTAR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5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GH1:TD MICRO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SATTAR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Salle 5</a:t>
                      </a:r>
                      <a:endParaRPr sz="1100" u="none" cap="none" strike="noStrike"/>
                    </a:p>
                  </a:txBody>
                  <a:tcPr marT="45725" marB="45725" marR="91450" marL="91450">
                    <a:solidFill>
                      <a:srgbClr val="B6DDE7"/>
                    </a:solidFill>
                  </a:tcPr>
                </a:tc>
              </a:tr>
              <a:tr h="6461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600" u="none" cap="none" strike="noStrike"/>
                        <a:t>Vendredi</a:t>
                      </a:r>
                      <a:endParaRPr b="1" sz="1600" u="none" cap="none" strike="noStrike"/>
                    </a:p>
                  </a:txBody>
                  <a:tcPr marT="45725" marB="45725" marR="91450" marL="91450">
                    <a:solidFill>
                      <a:srgbClr val="93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Comptabilité générale II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Pr. MESRAR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200" u="none" cap="none" strike="noStrike"/>
                        <a:t>Amphi 4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GH1:TD  Probabilité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/>
                        <a:t>Belamar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SALLE 20</a:t>
                      </a:r>
                      <a:endParaRPr sz="1100" u="none" cap="none" strike="noStrike"/>
                    </a:p>
                  </a:txBody>
                  <a:tcPr marT="45725" marB="45725" marR="91450" marL="91450"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GH2:TD  Probabilité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/>
                        <a:t>Belamar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SALLE 20</a:t>
                      </a:r>
                      <a:endParaRPr sz="1100" u="none" cap="none" strike="noStrike"/>
                    </a:p>
                  </a:txBody>
                  <a:tcPr marT="45725" marB="45725" marR="91450" marL="91450">
                    <a:solidFill>
                      <a:srgbClr val="B6DDE7"/>
                    </a:solidFill>
                  </a:tcPr>
                </a:tc>
              </a:tr>
              <a:tr h="624875">
                <a:tc vMerge="1"/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GH2:TD Maths 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/>
                        <a:t>El HAOUCH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Salle 18</a:t>
                      </a:r>
                      <a:endParaRPr sz="1100" u="none" cap="none" strike="noStrike"/>
                    </a:p>
                  </a:txBody>
                  <a:tcPr marT="45725" marB="45725" marR="91450" marL="91450">
                    <a:solidFill>
                      <a:srgbClr val="B6DD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GH1:TD Maths 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/>
                        <a:t>ElHAOUCH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1100" u="none" cap="none" strike="noStrike"/>
                        <a:t>Salle 18</a:t>
                      </a:r>
                      <a:endParaRPr sz="1100" u="none" cap="none" strike="noStrike"/>
                    </a:p>
                  </a:txBody>
                  <a:tcPr marT="45725" marB="45725" marR="91450" marL="91450">
                    <a:solidFill>
                      <a:srgbClr val="B6DDE7"/>
                    </a:solidFill>
                  </a:tcPr>
                </a:tc>
              </a:tr>
              <a:tr h="583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1600" u="none" cap="none" strike="noStrike"/>
                        <a:t>Samedi</a:t>
                      </a:r>
                      <a:endParaRPr b="1" sz="1600" u="none" cap="none" strike="noStrike"/>
                    </a:p>
                  </a:txBody>
                  <a:tcPr marT="45725" marB="45725" marR="91450" marL="91450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4" name="Google Shape;254;p1"/>
          <p:cNvGraphicFramePr/>
          <p:nvPr/>
        </p:nvGraphicFramePr>
        <p:xfrm>
          <a:off x="1763688" y="8367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{4FFE1092-C639-49F2-82D8-C158AD9D428A}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defRPr sz="1400" u="none" cap="none" strike="noStrike"/>
                      </a:pPr>
                      <a:r>
                        <a:rPr b="1" i="0" lang="en-US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H</a:t>
                      </a:r>
                      <a:endParaRPr b="1" i="0" sz="14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00" marB="0" marR="1700" marL="17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Google Shape;144;p9"/>
          <p:cNvCxnSpPr/>
          <p:nvPr/>
        </p:nvCxnSpPr>
        <p:spPr>
          <a:xfrm>
            <a:off x="0" y="764704"/>
            <a:ext cx="9144000" cy="158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145" name="Google Shape;145;p9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Semestre 2 : Licence Fondamentale E/G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Google Shape;146;p9" descr="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7" name="Google Shape;147;p9"/>
          <p:cNvGraphicFramePr/>
          <p:nvPr/>
        </p:nvGraphicFramePr>
        <p:xfrm>
          <a:off x="395536" y="1268759"/>
          <a:ext cx="8208900" cy="5251430"/>
        </p:xfrm>
        <a:graphic>
          <a:graphicData uri="http://schemas.openxmlformats.org/drawingml/2006/table">
            <a:tbl>
              <a:tblPr firstRow="1" bandRow="1">
                <a:noFill/>
                <a:tableStyleId>{C2455C76-3609-495B-A5C4-8045E3F4A11A}</a:tableStyleId>
              </a:tblPr>
              <a:tblGrid>
                <a:gridCol w="1067150"/>
                <a:gridCol w="1381125"/>
                <a:gridCol w="1557025"/>
                <a:gridCol w="1395300"/>
                <a:gridCol w="1368150"/>
                <a:gridCol w="1440150"/>
              </a:tblGrid>
              <a:tr h="35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9h_10h30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30_12h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12h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_13h30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3h30_15h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15h_16h30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CB3E3"/>
                    </a:solidFill>
                  </a:tcPr>
                </a:tc>
              </a:tr>
              <a:tr h="7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Lundi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Maths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 FRIMANE NOUREDDINE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3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TD  Probabilité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LAABADI SOUKAINA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</a:tr>
              <a:tr h="86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Mardi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Algèbre, Mathématiques financières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 EL HIA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5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Microéconomie II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 BERCHEQ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Salle 5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TD MICRO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BERCHEQ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Salle 5</a:t>
                      </a:r>
                      <a:endParaRPr sz="1100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FE2F3"/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Mercredi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Probabilité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 GUERBAZ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AMPHI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Management  II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Pr. KARIM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/>
                        <a:t>Salle 3</a:t>
                      </a:r>
                      <a:endParaRPr sz="1200"/>
                    </a:p>
                  </a:txBody>
                  <a:tcPr marL="91450" marR="91450" marT="45725" marB="457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3F3F3"/>
                    </a:solidFill>
                  </a:tcPr>
                </a:tc>
              </a:tr>
              <a:tr h="60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Jeudi</a:t>
                      </a:r>
                      <a:endParaRPr sz="16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TD COMPT GEN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AMEUR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Salle 3</a:t>
                      </a: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86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Vendredi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Comptabilité générale II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Pr: MESKINI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2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Langues et communication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pr. ISMAILI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Salle 1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Macroéconomie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Pr. SALAM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 4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  <a:tr h="6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Samedi</a:t>
                      </a:r>
                      <a:endParaRPr sz="1600" b="1" u="none" strike="noStrike" cap="none"/>
                    </a:p>
                  </a:txBody>
                  <a:tcPr marL="91450" marR="91450" marT="45725" marB="45725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8" name="Google Shape;148;p9"/>
          <p:cNvGraphicFramePr/>
          <p:nvPr/>
        </p:nvGraphicFramePr>
        <p:xfrm>
          <a:off x="1763688" y="908720"/>
          <a:ext cx="5256575" cy="288025"/>
        </p:xfrm>
        <a:graphic>
          <a:graphicData uri="http://schemas.openxmlformats.org/drawingml/2006/table">
            <a:tbl>
              <a:tblPr>
                <a:noFill/>
                <a:tableStyleId>{E35B6AB3-320D-4C52-8933-F12025AF32C0}</a:tableStyleId>
              </a:tblPr>
              <a:tblGrid>
                <a:gridCol w="5256575"/>
              </a:tblGrid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Groupe I</a:t>
                      </a:r>
                      <a:endParaRPr sz="14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700" marR="1700" marT="17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