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2F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42C6-DD2B-42E8-8DEC-11395572A62E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67CE-202D-4BFE-A71C-F1BEC3413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42C6-DD2B-42E8-8DEC-11395572A62E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67CE-202D-4BFE-A71C-F1BEC3413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42C6-DD2B-42E8-8DEC-11395572A62E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67CE-202D-4BFE-A71C-F1BEC3413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42C6-DD2B-42E8-8DEC-11395572A62E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67CE-202D-4BFE-A71C-F1BEC3413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42C6-DD2B-42E8-8DEC-11395572A62E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67CE-202D-4BFE-A71C-F1BEC3413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42C6-DD2B-42E8-8DEC-11395572A62E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67CE-202D-4BFE-A71C-F1BEC3413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42C6-DD2B-42E8-8DEC-11395572A62E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67CE-202D-4BFE-A71C-F1BEC3413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42C6-DD2B-42E8-8DEC-11395572A62E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67CE-202D-4BFE-A71C-F1BEC3413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42C6-DD2B-42E8-8DEC-11395572A62E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67CE-202D-4BFE-A71C-F1BEC3413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42C6-DD2B-42E8-8DEC-11395572A62E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67CE-202D-4BFE-A71C-F1BEC3413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42C6-DD2B-42E8-8DEC-11395572A62E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67CE-202D-4BFE-A71C-F1BEC3413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242C6-DD2B-42E8-8DEC-11395572A62E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667CE-202D-4BFE-A71C-F1BEC3413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2 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208912" cy="5173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381114"/>
                <a:gridCol w="1872208"/>
                <a:gridCol w="1080120"/>
                <a:gridCol w="1368152"/>
                <a:gridCol w="1440160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58377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200" dirty="0" smtClean="0"/>
                        <a:t>TD</a:t>
                      </a:r>
                      <a:r>
                        <a:rPr lang="fr-MA" sz="1200" baseline="0" dirty="0" smtClean="0"/>
                        <a:t>  Probabilité</a:t>
                      </a:r>
                    </a:p>
                    <a:p>
                      <a:r>
                        <a:rPr lang="fr-MA" sz="1200" baseline="0" dirty="0" smtClean="0"/>
                        <a:t>SALLE 20</a:t>
                      </a:r>
                      <a:endParaRPr lang="en-US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200" dirty="0" smtClean="0"/>
                        <a:t>TD</a:t>
                      </a:r>
                      <a:r>
                        <a:rPr lang="fr-MA" sz="1200" baseline="0" dirty="0" smtClean="0"/>
                        <a:t> Maths </a:t>
                      </a:r>
                    </a:p>
                    <a:p>
                      <a:r>
                        <a:rPr lang="fr-MA" sz="1200" baseline="0" dirty="0" smtClean="0"/>
                        <a:t>Salle 18</a:t>
                      </a:r>
                      <a:endParaRPr lang="en-US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Langues et communications</a:t>
                      </a:r>
                    </a:p>
                    <a:p>
                      <a:r>
                        <a:rPr lang="fr-FR" sz="1200" dirty="0" smtClean="0"/>
                        <a:t>Pr. ISMAILI</a:t>
                      </a:r>
                    </a:p>
                    <a:p>
                      <a:r>
                        <a:rPr lang="fr-FR" sz="1200" dirty="0" smtClean="0"/>
                        <a:t>Salle 3</a:t>
                      </a: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Management  II </a:t>
                      </a:r>
                    </a:p>
                    <a:p>
                      <a:r>
                        <a:rPr lang="fr-FR" sz="1200" dirty="0" smtClean="0"/>
                        <a:t>Pr. BELKADI</a:t>
                      </a:r>
                    </a:p>
                    <a:p>
                      <a:r>
                        <a:rPr lang="fr-FR" sz="1200" dirty="0" smtClean="0"/>
                        <a:t>salle1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Comptabilité générale II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ELOUADI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Probabilité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ELATTAR</a:t>
                      </a:r>
                    </a:p>
                    <a:p>
                      <a:r>
                        <a:rPr lang="fr-FR" sz="1200" dirty="0" smtClean="0"/>
                        <a:t>Salle 3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Algèbre, Mathématiques financières</a:t>
                      </a:r>
                    </a:p>
                    <a:p>
                      <a:r>
                        <a:rPr lang="fr-FR" sz="1200" dirty="0" smtClean="0"/>
                        <a:t>Pr. EL AALLAOUI</a:t>
                      </a:r>
                    </a:p>
                    <a:p>
                      <a:r>
                        <a:rPr lang="fr-FR" sz="1200" dirty="0" smtClean="0"/>
                        <a:t>Salle1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</a:tr>
              <a:tr h="5747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TD</a:t>
                      </a:r>
                      <a:r>
                        <a:rPr lang="fr-FR" sz="1200" baseline="0" dirty="0" smtClean="0"/>
                        <a:t> MICRO</a:t>
                      </a:r>
                    </a:p>
                    <a:p>
                      <a:r>
                        <a:rPr lang="fr-FR" sz="1200" baseline="0" dirty="0" smtClean="0"/>
                        <a:t>HAOUATA</a:t>
                      </a:r>
                    </a:p>
                    <a:p>
                      <a:r>
                        <a:rPr lang="fr-FR" sz="1200" baseline="0" dirty="0" smtClean="0"/>
                        <a:t>Salle 4</a:t>
                      </a:r>
                      <a:endParaRPr lang="en-US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200" dirty="0" smtClean="0"/>
                        <a:t>TD</a:t>
                      </a:r>
                      <a:r>
                        <a:rPr lang="fr-MA" sz="1200" baseline="0" dirty="0" smtClean="0"/>
                        <a:t> COMPT GEN</a:t>
                      </a:r>
                    </a:p>
                    <a:p>
                      <a:r>
                        <a:rPr lang="fr-MA" sz="1200" baseline="0" dirty="0" smtClean="0"/>
                        <a:t>Pr  DEKOUAN</a:t>
                      </a:r>
                    </a:p>
                    <a:p>
                      <a:r>
                        <a:rPr lang="fr-MA" sz="1200" baseline="0" dirty="0" smtClean="0"/>
                        <a:t>Salle 5</a:t>
                      </a:r>
                      <a:endParaRPr lang="en-US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</a:tr>
              <a:tr h="71256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Vend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Macroéconomie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LEGDALI</a:t>
                      </a:r>
                    </a:p>
                    <a:p>
                      <a:r>
                        <a:rPr lang="fr-FR" sz="1200" dirty="0" smtClean="0"/>
                        <a:t>Salle  2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Microéconomie</a:t>
                      </a:r>
                      <a:r>
                        <a:rPr lang="en-US" sz="1200" dirty="0" smtClean="0"/>
                        <a:t> II  </a:t>
                      </a:r>
                    </a:p>
                    <a:p>
                      <a:r>
                        <a:rPr lang="en-US" sz="1200" dirty="0" smtClean="0"/>
                        <a:t>Pr. LAMARI</a:t>
                      </a:r>
                    </a:p>
                    <a:p>
                      <a:r>
                        <a:rPr lang="fr-FR" sz="1200" dirty="0" smtClean="0"/>
                        <a:t>Salle 3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A</a:t>
                      </a: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2 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208912" cy="5554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381114"/>
                <a:gridCol w="1368152"/>
                <a:gridCol w="1584176"/>
                <a:gridCol w="1368152"/>
                <a:gridCol w="1440160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1436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M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TD COMPT GEN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HOUMANE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5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TD MICRO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BERCHEQ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4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Algèbre, Mathématiques financières</a:t>
                      </a:r>
                    </a:p>
                    <a:p>
                      <a:r>
                        <a:rPr lang="fr-FR" sz="1200" dirty="0" smtClean="0"/>
                        <a:t>Pr.  EL</a:t>
                      </a:r>
                      <a:r>
                        <a:rPr lang="fr-FR" sz="1200" baseline="0" dirty="0" smtClean="0"/>
                        <a:t> HIA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Salle 5 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Probabilité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GUERBAZ</a:t>
                      </a:r>
                    </a:p>
                    <a:p>
                      <a:r>
                        <a:rPr lang="fr-FR" sz="1200" dirty="0" smtClean="0"/>
                        <a:t>Salle 4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Microéconomie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 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 BERCHEQ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5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9436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200" dirty="0" smtClean="0"/>
                        <a:t>TD</a:t>
                      </a:r>
                      <a:r>
                        <a:rPr lang="fr-MA" sz="1200" baseline="0" dirty="0" smtClean="0"/>
                        <a:t>  Probabilité</a:t>
                      </a:r>
                    </a:p>
                    <a:p>
                      <a:r>
                        <a:rPr lang="fr-MA" sz="1200" baseline="0" dirty="0" smtClean="0"/>
                        <a:t>SALLE 20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200" dirty="0" smtClean="0"/>
                        <a:t>TD</a:t>
                      </a:r>
                      <a:r>
                        <a:rPr lang="fr-MA" sz="1200" baseline="0" dirty="0" smtClean="0"/>
                        <a:t> Maths </a:t>
                      </a:r>
                    </a:p>
                    <a:p>
                      <a:r>
                        <a:rPr lang="fr-MA" sz="1200" baseline="0" dirty="0" smtClean="0"/>
                        <a:t>Salle 18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 II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KARIM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3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47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6368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Langues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communications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ISMAILI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1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Comptabilité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générale</a:t>
                      </a:r>
                      <a:r>
                        <a:rPr lang="en-US" sz="1200" dirty="0" smtClean="0"/>
                        <a:t> II </a:t>
                      </a:r>
                    </a:p>
                    <a:p>
                      <a:r>
                        <a:rPr lang="fr-FR" sz="1200" dirty="0" err="1" smtClean="0"/>
                        <a:t>Pr.MESKINI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Salle 2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Macroéconomie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 SALAM </a:t>
                      </a:r>
                    </a:p>
                    <a:p>
                      <a:r>
                        <a:rPr lang="fr-FR" sz="1200" dirty="0" smtClean="0"/>
                        <a:t>Amphi 4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J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4: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208912" cy="4912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381114"/>
                <a:gridCol w="1368152"/>
                <a:gridCol w="1584176"/>
                <a:gridCol w="1368152"/>
                <a:gridCol w="1440160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1436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Finances </a:t>
                      </a:r>
                      <a:r>
                        <a:rPr lang="en-US" sz="1200" dirty="0" err="1" smtClean="0"/>
                        <a:t>publiques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ETTASOULI</a:t>
                      </a:r>
                    </a:p>
                    <a:p>
                      <a:r>
                        <a:rPr lang="en-US" sz="1200" dirty="0" err="1" smtClean="0"/>
                        <a:t>Amphi</a:t>
                      </a:r>
                      <a:r>
                        <a:rPr lang="en-US" sz="1200" dirty="0" smtClean="0"/>
                        <a:t> 1 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56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47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Economie monétaire financière II 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MAHIL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3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financière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ESSAF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6368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Comptabilité de sociétés  </a:t>
                      </a:r>
                    </a:p>
                    <a:p>
                      <a:r>
                        <a:rPr lang="fr-FR" sz="1200" dirty="0" smtClean="0"/>
                        <a:t>Pr. SHAB</a:t>
                      </a:r>
                    </a:p>
                    <a:p>
                      <a:r>
                        <a:rPr lang="fr-FR" sz="1200" dirty="0" smtClean="0"/>
                        <a:t>Amphi</a:t>
                      </a:r>
                      <a:r>
                        <a:rPr lang="fr-FR" sz="1200" baseline="0" dirty="0" smtClean="0"/>
                        <a:t> 3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Droit commercial et des sociétés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BELHADDAD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3 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Informatique de gestion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AMMAR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A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4: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7544" y="1052736"/>
          <a:ext cx="8208912" cy="5411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440160"/>
                <a:gridCol w="1800200"/>
                <a:gridCol w="1080120"/>
                <a:gridCol w="1584176"/>
                <a:gridCol w="1224136"/>
              </a:tblGrid>
              <a:tr h="360449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3116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Finances </a:t>
                      </a:r>
                      <a:r>
                        <a:rPr lang="en-US" sz="1200" dirty="0" err="1" smtClean="0"/>
                        <a:t>publiques</a:t>
                      </a:r>
                      <a:r>
                        <a:rPr lang="en-US" sz="1200" dirty="0" smtClean="0"/>
                        <a:t>  </a:t>
                      </a:r>
                    </a:p>
                    <a:p>
                      <a:r>
                        <a:rPr lang="fr-FR" sz="1200" dirty="0" err="1" smtClean="0"/>
                        <a:t>Pr.ETTASOULI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Amphi</a:t>
                      </a:r>
                      <a:r>
                        <a:rPr lang="fr-FR" sz="1200" baseline="0" dirty="0" smtClean="0"/>
                        <a:t> 1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5341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pPr marL="0" algn="l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3415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690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Analyse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financière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ESSAF</a:t>
                      </a:r>
                    </a:p>
                    <a:p>
                      <a:r>
                        <a:rPr lang="fr-FR" sz="1200" dirty="0" smtClean="0"/>
                        <a:t>Amphi 4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Economie monétaire financière II </a:t>
                      </a:r>
                    </a:p>
                    <a:p>
                      <a:r>
                        <a:rPr lang="fr-FR" sz="1200" dirty="0" smtClean="0"/>
                        <a:t>Pr. MAHIL </a:t>
                      </a:r>
                    </a:p>
                    <a:p>
                      <a:r>
                        <a:rPr lang="fr-FR" sz="1200" dirty="0" smtClean="0"/>
                        <a:t>Amphi 3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9642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Comptabilité</a:t>
                      </a:r>
                      <a:r>
                        <a:rPr lang="en-US" sz="1400" dirty="0" smtClean="0"/>
                        <a:t> de </a:t>
                      </a:r>
                      <a:r>
                        <a:rPr lang="en-US" sz="1400" dirty="0" err="1" smtClean="0"/>
                        <a:t>sociétés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 smtClean="0"/>
                        <a:t>Pr.SHAB</a:t>
                      </a:r>
                      <a:endParaRPr lang="fr-FR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Amphi</a:t>
                      </a:r>
                      <a:r>
                        <a:rPr lang="fr-FR" sz="1400" baseline="0" dirty="0" smtClean="0"/>
                        <a:t> 3</a:t>
                      </a:r>
                      <a:endParaRPr lang="en-US" sz="14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Droit commercial et des sociétés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BELHADDAD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3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758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Informatique</a:t>
                      </a:r>
                      <a:r>
                        <a:rPr lang="en-US" sz="1400" dirty="0" smtClean="0"/>
                        <a:t> de </a:t>
                      </a:r>
                      <a:r>
                        <a:rPr lang="en-US" sz="1400" dirty="0" err="1" smtClean="0"/>
                        <a:t>gestion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r>
                        <a:rPr lang="fr-FR" sz="1400" dirty="0" smtClean="0"/>
                        <a:t>Pr. AMMAR</a:t>
                      </a:r>
                    </a:p>
                    <a:p>
                      <a:r>
                        <a:rPr lang="fr-FR" sz="1400" dirty="0" smtClean="0"/>
                        <a:t>Amphi 2</a:t>
                      </a:r>
                      <a:endParaRPr lang="en-US" sz="14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764704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B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4: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208912" cy="5472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741154"/>
                <a:gridCol w="1224136"/>
                <a:gridCol w="1152128"/>
                <a:gridCol w="1440160"/>
                <a:gridCol w="1584176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1436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Economie monétaire financière II </a:t>
                      </a:r>
                    </a:p>
                    <a:p>
                      <a:r>
                        <a:rPr lang="fr-FR" sz="1400" dirty="0" smtClean="0"/>
                        <a:t>Pr.</a:t>
                      </a:r>
                      <a:r>
                        <a:rPr lang="fr-FR" sz="1400" baseline="0" dirty="0" smtClean="0"/>
                        <a:t> EL JAI</a:t>
                      </a:r>
                      <a:endParaRPr lang="fr-FR" sz="1400" dirty="0" smtClean="0"/>
                    </a:p>
                    <a:p>
                      <a:r>
                        <a:rPr lang="fr-FR" sz="1400" dirty="0" smtClean="0"/>
                        <a:t>Amphi</a:t>
                      </a:r>
                      <a:r>
                        <a:rPr lang="fr-FR" sz="1400" baseline="0" dirty="0" smtClean="0"/>
                        <a:t> 2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824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pPr marL="0" algn="l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436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Finances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publiques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KARBAOUI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1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Droit commercial et des sociétés </a:t>
                      </a:r>
                    </a:p>
                    <a:p>
                      <a:r>
                        <a:rPr lang="fr-FR" sz="1400" dirty="0" smtClean="0"/>
                        <a:t>Pr ADNANI</a:t>
                      </a:r>
                    </a:p>
                    <a:p>
                      <a:r>
                        <a:rPr lang="fr-FR" sz="1400" dirty="0" smtClean="0"/>
                        <a:t>Amphi</a:t>
                      </a:r>
                      <a:r>
                        <a:rPr lang="fr-FR" sz="1400" baseline="0" dirty="0" smtClean="0"/>
                        <a:t> 2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47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 smtClean="0"/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Comptabilité de sociétés </a:t>
                      </a:r>
                    </a:p>
                    <a:p>
                      <a:r>
                        <a:rPr lang="fr-FR" sz="1400" dirty="0" smtClean="0"/>
                        <a:t>Pr. RAHLI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4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Analyse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financière</a:t>
                      </a:r>
                      <a:r>
                        <a:rPr lang="en-US" sz="1400" dirty="0" smtClean="0"/>
                        <a:t>  </a:t>
                      </a:r>
                    </a:p>
                    <a:p>
                      <a:r>
                        <a:rPr lang="en-US" sz="1400" dirty="0" smtClean="0"/>
                        <a:t>Pr. LAIACHI </a:t>
                      </a:r>
                    </a:p>
                    <a:p>
                      <a:r>
                        <a:rPr lang="fr-FR" sz="1400" dirty="0" smtClean="0"/>
                        <a:t>Amphi 3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1868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Informatique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gestion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Pr.AMMAR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dirty="0" smtClean="0"/>
                        <a:t>Amphi 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C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4: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208912" cy="5441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381114"/>
                <a:gridCol w="1368152"/>
                <a:gridCol w="1080120"/>
                <a:gridCol w="1872208"/>
                <a:gridCol w="1440160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1436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Informatique</a:t>
                      </a:r>
                      <a:r>
                        <a:rPr lang="fr-FR" sz="1200" baseline="0" dirty="0" smtClean="0"/>
                        <a:t> de gestion  </a:t>
                      </a:r>
                    </a:p>
                    <a:p>
                      <a:r>
                        <a:rPr lang="fr-FR" sz="1200" baseline="0" dirty="0" smtClean="0"/>
                        <a:t>Pr. SOFIA FARIS</a:t>
                      </a:r>
                    </a:p>
                    <a:p>
                      <a:r>
                        <a:rPr lang="fr-FR" sz="1200" baseline="0" dirty="0" smtClean="0"/>
                        <a:t>Amphi 4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Economie monétaire financière II </a:t>
                      </a:r>
                    </a:p>
                    <a:p>
                      <a:r>
                        <a:rPr lang="fr-FR" sz="1200" dirty="0" smtClean="0"/>
                        <a:t>Pr. EL</a:t>
                      </a:r>
                      <a:r>
                        <a:rPr lang="fr-FR" sz="1200" baseline="0" dirty="0" smtClean="0"/>
                        <a:t> JAI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Amphi</a:t>
                      </a:r>
                      <a:r>
                        <a:rPr lang="fr-FR" sz="1200" baseline="0" dirty="0" smtClean="0"/>
                        <a:t> 2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864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436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Droit commercial et des sociétés </a:t>
                      </a:r>
                    </a:p>
                    <a:p>
                      <a:r>
                        <a:rPr lang="fr-FR" sz="1400" dirty="0" smtClean="0"/>
                        <a:t>Pr. ADNANI</a:t>
                      </a:r>
                    </a:p>
                    <a:p>
                      <a:r>
                        <a:rPr lang="fr-FR" sz="1400" dirty="0" smtClean="0"/>
                        <a:t>Amphi</a:t>
                      </a:r>
                      <a:r>
                        <a:rPr lang="fr-FR" sz="1400" baseline="0" dirty="0" smtClean="0"/>
                        <a:t> 2 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Finances </a:t>
                      </a:r>
                      <a:r>
                        <a:rPr lang="en-US" sz="1200" dirty="0" err="1" smtClean="0"/>
                        <a:t>publiques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Pr.KARBAOUI</a:t>
                      </a:r>
                      <a:endParaRPr lang="en-US" sz="1200" dirty="0" smtClean="0"/>
                    </a:p>
                    <a:p>
                      <a:r>
                        <a:rPr lang="fr-FR" sz="1200" dirty="0" smtClean="0"/>
                        <a:t>Amphi 1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47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Analyse financière </a:t>
                      </a:r>
                    </a:p>
                    <a:p>
                      <a:r>
                        <a:rPr lang="fr-FR" sz="1600" dirty="0" smtClean="0"/>
                        <a:t>Pr. </a:t>
                      </a:r>
                      <a:r>
                        <a:rPr lang="fr-FR" sz="1600" dirty="0" err="1" smtClean="0"/>
                        <a:t>Laiachi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 smtClean="0"/>
                    </a:p>
                    <a:p>
                      <a:r>
                        <a:rPr lang="fr-FR" sz="1600" dirty="0" smtClean="0"/>
                        <a:t>Amphi 3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Comptabilité de sociétés  </a:t>
                      </a:r>
                    </a:p>
                    <a:p>
                      <a:r>
                        <a:rPr lang="fr-FR" sz="1200" dirty="0" smtClean="0"/>
                        <a:t>Pr. RAHLI</a:t>
                      </a:r>
                    </a:p>
                    <a:p>
                      <a:r>
                        <a:rPr lang="fr-FR" sz="1200" dirty="0" smtClean="0"/>
                        <a:t>Amphi 4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1357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D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4: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208912" cy="511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381114"/>
                <a:gridCol w="1368152"/>
                <a:gridCol w="1584176"/>
                <a:gridCol w="1296144"/>
                <a:gridCol w="1512168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1436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Publiques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ETTASOULI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Droit Commercial et des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sociètès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CHAWCH NAJWA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Economie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Monétaire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financier II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HAKMAOUI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2</a:t>
                      </a:r>
                      <a:endParaRPr lang="en-US" sz="1200" dirty="0" smtClean="0"/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436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</a:t>
                      </a:r>
                      <a:r>
                        <a:rPr lang="en-US" sz="1400" dirty="0" err="1" smtClean="0"/>
                        <a:t>Analyse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Financière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r>
                        <a:rPr lang="fr-FR" sz="1400" dirty="0" err="1" smtClean="0"/>
                        <a:t>Pr.HORR</a:t>
                      </a:r>
                      <a:endParaRPr lang="fr-FR" sz="1400" dirty="0" smtClean="0"/>
                    </a:p>
                    <a:p>
                      <a:r>
                        <a:rPr lang="fr-FR" sz="1400" dirty="0" smtClean="0"/>
                        <a:t>Amphi</a:t>
                      </a:r>
                      <a:r>
                        <a:rPr lang="fr-FR" sz="1400" baseline="0" dirty="0" smtClean="0"/>
                        <a:t> 1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148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6328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Informatique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gestion</a:t>
                      </a:r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pr. EL HAMIDI ZAKARIA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1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Comptabilitè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sociètès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HOUMANE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E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6: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208912" cy="5153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381114"/>
                <a:gridCol w="1368152"/>
                <a:gridCol w="1584176"/>
                <a:gridCol w="1368152"/>
                <a:gridCol w="1440160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1436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Economie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internationale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Pr. AYEGOU </a:t>
                      </a:r>
                    </a:p>
                    <a:p>
                      <a:r>
                        <a:rPr lang="fr-FR" sz="1200" dirty="0" smtClean="0"/>
                        <a:t>Amphi 2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Contrôle de gestion </a:t>
                      </a:r>
                    </a:p>
                    <a:p>
                      <a:r>
                        <a:rPr lang="fr-FR" sz="1200" dirty="0" smtClean="0"/>
                        <a:t>Pr. BERCHEQ</a:t>
                      </a:r>
                    </a:p>
                    <a:p>
                      <a:r>
                        <a:rPr lang="fr-FR" sz="1200" dirty="0" smtClean="0"/>
                        <a:t>Amphi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baseline="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Méthodes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économétriques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GOURCH </a:t>
                      </a:r>
                    </a:p>
                    <a:p>
                      <a:r>
                        <a:rPr lang="fr-FR" sz="1200" dirty="0" smtClean="0"/>
                        <a:t>Amphi</a:t>
                      </a:r>
                      <a:r>
                        <a:rPr lang="fr-FR" sz="1200" baseline="0" dirty="0" smtClean="0"/>
                        <a:t> 1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Recherche opérationnelle  </a:t>
                      </a:r>
                    </a:p>
                    <a:p>
                      <a:r>
                        <a:rPr lang="fr-FR" sz="1200" dirty="0" smtClean="0"/>
                        <a:t>Pr. EL BOUANANI </a:t>
                      </a:r>
                    </a:p>
                    <a:p>
                      <a:r>
                        <a:rPr lang="fr-FR" sz="1200" dirty="0" smtClean="0"/>
                        <a:t>Amphi 2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436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47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6368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A        </a:t>
                      </a:r>
                      <a:r>
                        <a:rPr lang="en-US" sz="14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Parcours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Economie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 &amp; </a:t>
                      </a:r>
                      <a:r>
                        <a:rPr lang="en-US" sz="14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Gestion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6: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208912" cy="5294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381114"/>
                <a:gridCol w="1368152"/>
                <a:gridCol w="1584176"/>
                <a:gridCol w="1368152"/>
                <a:gridCol w="1440160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1436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Contrôle de gestion </a:t>
                      </a:r>
                    </a:p>
                    <a:p>
                      <a:r>
                        <a:rPr lang="fr-FR" sz="1200" dirty="0" smtClean="0"/>
                        <a:t>Pr. NEJJAR </a:t>
                      </a:r>
                    </a:p>
                    <a:p>
                      <a:r>
                        <a:rPr lang="fr-FR" sz="1200" dirty="0" smtClean="0"/>
                        <a:t>Amphi 2</a:t>
                      </a:r>
                      <a:endParaRPr lang="en-US" sz="1200" dirty="0" smtClean="0"/>
                    </a:p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Recherche opérationnelle  </a:t>
                      </a:r>
                    </a:p>
                    <a:p>
                      <a:r>
                        <a:rPr lang="fr-FR" sz="1200" dirty="0" smtClean="0"/>
                        <a:t>Pr. EL BOUANANI </a:t>
                      </a:r>
                    </a:p>
                    <a:p>
                      <a:r>
                        <a:rPr lang="fr-FR" sz="1200" dirty="0" smtClean="0"/>
                        <a:t>Amphi 2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Méthodes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économétriques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GOURCH  </a:t>
                      </a:r>
                    </a:p>
                    <a:p>
                      <a:r>
                        <a:rPr lang="fr-FR" sz="1200" dirty="0" smtClean="0"/>
                        <a:t>Amphi 1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Economie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internationale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Pr. DAFIR </a:t>
                      </a:r>
                    </a:p>
                    <a:p>
                      <a:r>
                        <a:rPr lang="fr-FR" sz="1200" dirty="0" smtClean="0"/>
                        <a:t>Amphi 3</a:t>
                      </a:r>
                      <a:endParaRPr lang="en-US" sz="1200" dirty="0" smtClean="0"/>
                    </a:p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436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47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6368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B  </a:t>
                      </a:r>
                      <a:r>
                        <a:rPr lang="en-US" sz="14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Parcours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Economie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 &amp; </a:t>
                      </a:r>
                      <a:r>
                        <a:rPr lang="en-US" sz="14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Gestion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6: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208912" cy="5130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165090"/>
                <a:gridCol w="1296144"/>
                <a:gridCol w="1656184"/>
                <a:gridCol w="1584176"/>
                <a:gridCol w="1440160"/>
              </a:tblGrid>
              <a:tr h="379465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4112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362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Recherche opérationnelle 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EL BOUANANI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4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Méthodes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économétriques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LABTI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OUMAIMA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salle 8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Economie internationale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DAFIR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8541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4572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Contrôle de gestion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NEJJAR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604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964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C</a:t>
                      </a:r>
                      <a:r>
                        <a:rPr lang="en-US" sz="1400" b="1" i="0" u="none" strike="noStrik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      </a:t>
                      </a:r>
                      <a:r>
                        <a:rPr lang="en-US" sz="14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Parcours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Economie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 &amp; </a:t>
                      </a:r>
                      <a:r>
                        <a:rPr lang="en-US" sz="14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Gestion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6: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208912" cy="492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381114"/>
                <a:gridCol w="1368152"/>
                <a:gridCol w="1584176"/>
                <a:gridCol w="1368152"/>
                <a:gridCol w="1440160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1436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Stratégies industrielles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BELMOUFFEQ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Audit et Contrôle de gestion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EL MAGUIRI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436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stratégique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BAAKIL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47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Marketing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stratégique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BENNANI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8904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A</a:t>
                      </a:r>
                      <a:r>
                        <a:rPr lang="en-US" sz="1400" b="1" i="0" u="none" strike="noStrik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   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Parcours</a:t>
                      </a:r>
                      <a:r>
                        <a:rPr lang="en-US" sz="1400" b="1" i="0" u="none" strike="noStrik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Gestion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2 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560" y="1196752"/>
          <a:ext cx="8208912" cy="5445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381114"/>
                <a:gridCol w="1368152"/>
                <a:gridCol w="1584176"/>
                <a:gridCol w="1368152"/>
                <a:gridCol w="1440160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58377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200" dirty="0" smtClean="0"/>
                        <a:t>TD</a:t>
                      </a:r>
                      <a:r>
                        <a:rPr lang="fr-MA" sz="1200" baseline="0" dirty="0" smtClean="0"/>
                        <a:t> Maths </a:t>
                      </a:r>
                    </a:p>
                    <a:p>
                      <a:r>
                        <a:rPr lang="fr-MA" sz="1200" baseline="0" dirty="0" smtClean="0"/>
                        <a:t>Salle 18</a:t>
                      </a:r>
                      <a:endParaRPr lang="en-US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200" dirty="0" smtClean="0"/>
                        <a:t>TD</a:t>
                      </a:r>
                      <a:r>
                        <a:rPr lang="fr-MA" sz="1200" baseline="0" dirty="0" smtClean="0"/>
                        <a:t>  Probabilité</a:t>
                      </a:r>
                    </a:p>
                    <a:p>
                      <a:r>
                        <a:rPr lang="fr-MA" sz="1200" baseline="0" dirty="0" smtClean="0"/>
                        <a:t>SALLE 20</a:t>
                      </a:r>
                      <a:endParaRPr lang="en-US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Langues et communications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dirty="0" smtClean="0"/>
                        <a:t>Pr. ISMAILI</a:t>
                      </a:r>
                    </a:p>
                    <a:p>
                      <a:r>
                        <a:rPr lang="fr-FR" sz="1200" dirty="0" smtClean="0"/>
                        <a:t>Salle 3</a:t>
                      </a: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Comptabilité générale II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ELOUADI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2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dirty="0" smtClean="0"/>
                        <a:t>Management  II </a:t>
                      </a:r>
                    </a:p>
                    <a:p>
                      <a:r>
                        <a:rPr lang="fr-FR" sz="1200" dirty="0" smtClean="0"/>
                        <a:t>Pr. BELKADI</a:t>
                      </a:r>
                    </a:p>
                    <a:p>
                      <a:r>
                        <a:rPr lang="fr-FR" sz="1200" dirty="0" smtClean="0"/>
                        <a:t>Salle 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8239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Algèbre, Mathématiques financières</a:t>
                      </a:r>
                    </a:p>
                    <a:p>
                      <a:r>
                        <a:rPr lang="fr-FR" sz="1200" dirty="0" smtClean="0"/>
                        <a:t>Pr. EL AALLAOUI</a:t>
                      </a:r>
                    </a:p>
                    <a:p>
                      <a:r>
                        <a:rPr lang="fr-FR" sz="1200" dirty="0" smtClean="0"/>
                        <a:t>Salle 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Probabilité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EL</a:t>
                      </a:r>
                      <a:r>
                        <a:rPr lang="en-US" sz="1200" baseline="0" dirty="0" smtClean="0"/>
                        <a:t> ATTAR</a:t>
                      </a:r>
                      <a:endParaRPr lang="en-US" sz="1200" dirty="0" smtClean="0"/>
                    </a:p>
                    <a:p>
                      <a:r>
                        <a:rPr lang="fr-FR" sz="1200" dirty="0" smtClean="0"/>
                        <a:t>Salle 3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</a:tr>
              <a:tr h="5747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200" dirty="0" smtClean="0"/>
                        <a:t>TD</a:t>
                      </a:r>
                      <a:r>
                        <a:rPr lang="fr-MA" sz="1200" baseline="0" dirty="0" smtClean="0"/>
                        <a:t> COMPT GEN</a:t>
                      </a:r>
                    </a:p>
                    <a:p>
                      <a:r>
                        <a:rPr lang="fr-MA" sz="1200" baseline="0" dirty="0" smtClean="0"/>
                        <a:t>DEKOUAN</a:t>
                      </a:r>
                    </a:p>
                    <a:p>
                      <a:r>
                        <a:rPr lang="fr-MA" sz="1200" baseline="0" dirty="0" smtClean="0"/>
                        <a:t>Salle 5</a:t>
                      </a:r>
                      <a:endParaRPr lang="en-US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TD</a:t>
                      </a:r>
                      <a:r>
                        <a:rPr lang="fr-FR" sz="1200" baseline="0" dirty="0" smtClean="0"/>
                        <a:t> MICRO</a:t>
                      </a:r>
                    </a:p>
                    <a:p>
                      <a:r>
                        <a:rPr lang="fr-FR" sz="1200" baseline="0" dirty="0" smtClean="0"/>
                        <a:t>HAOUATA</a:t>
                      </a:r>
                    </a:p>
                    <a:p>
                      <a:r>
                        <a:rPr lang="fr-FR" sz="1200" baseline="0" dirty="0" smtClean="0"/>
                        <a:t>Salle 4</a:t>
                      </a:r>
                      <a:endParaRPr lang="en-US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</a:tr>
              <a:tr h="69375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Microéconomie</a:t>
                      </a:r>
                      <a:r>
                        <a:rPr lang="en-US" sz="1200" dirty="0" smtClean="0"/>
                        <a:t> II  </a:t>
                      </a:r>
                    </a:p>
                    <a:p>
                      <a:r>
                        <a:rPr lang="en-US" sz="1200" dirty="0" smtClean="0"/>
                        <a:t>Pr. LAMARI</a:t>
                      </a:r>
                    </a:p>
                    <a:p>
                      <a:r>
                        <a:rPr lang="fr-FR" sz="1200" dirty="0" smtClean="0"/>
                        <a:t>salle3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Macroéconomie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LAGDALI</a:t>
                      </a:r>
                    </a:p>
                    <a:p>
                      <a:r>
                        <a:rPr lang="fr-FR" sz="1200" dirty="0" smtClean="0"/>
                        <a:t>Salle 2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B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6: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208912" cy="5149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381114"/>
                <a:gridCol w="1368152"/>
                <a:gridCol w="1584176"/>
                <a:gridCol w="1368152"/>
                <a:gridCol w="1440160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1436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Audit et Contrôle de gestion </a:t>
                      </a:r>
                    </a:p>
                    <a:p>
                      <a:r>
                        <a:rPr lang="fr-FR" sz="1200" dirty="0" smtClean="0"/>
                        <a:t>Pr. EL MAGUIRI </a:t>
                      </a:r>
                    </a:p>
                    <a:p>
                      <a:r>
                        <a:rPr lang="fr-FR" sz="1200" dirty="0" smtClean="0"/>
                        <a:t>Salle 8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Stratégies industrielles</a:t>
                      </a:r>
                    </a:p>
                    <a:p>
                      <a:r>
                        <a:rPr lang="fr-FR" sz="1200" dirty="0" smtClean="0"/>
                        <a:t>Pr. SALAM  </a:t>
                      </a:r>
                    </a:p>
                    <a:p>
                      <a:r>
                        <a:rPr lang="fr-FR" sz="1200" dirty="0" smtClean="0"/>
                        <a:t>AMPHI</a:t>
                      </a:r>
                      <a:r>
                        <a:rPr lang="fr-FR" sz="1200" baseline="0" dirty="0" smtClean="0"/>
                        <a:t> 1</a:t>
                      </a:r>
                      <a:endParaRPr lang="en-US" sz="1200" dirty="0" smtClean="0"/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2657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Management </a:t>
                      </a:r>
                      <a:r>
                        <a:rPr lang="en-US" sz="1200" dirty="0" err="1" smtClean="0"/>
                        <a:t>stratégique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Pr.  BAAKIL</a:t>
                      </a:r>
                    </a:p>
                    <a:p>
                      <a:r>
                        <a:rPr lang="fr-FR" sz="1200" dirty="0" smtClean="0"/>
                        <a:t>Salle 8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47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Marketing </a:t>
                      </a:r>
                      <a:r>
                        <a:rPr lang="en-US" sz="1400" dirty="0" err="1" smtClean="0"/>
                        <a:t>stratégique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Pr. BENNANI </a:t>
                      </a:r>
                    </a:p>
                    <a:p>
                      <a:r>
                        <a:rPr lang="fr-FR" sz="1400" dirty="0" smtClean="0"/>
                        <a:t>Salle 8</a:t>
                      </a:r>
                      <a:endParaRPr lang="en-US" sz="14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1304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80728"/>
          <a:ext cx="5256584" cy="216024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B  </a:t>
                      </a:r>
                      <a:r>
                        <a:rPr lang="en-US" sz="14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Parcours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4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Gestion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2 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052736"/>
          <a:ext cx="8208912" cy="5675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525130"/>
                <a:gridCol w="1584176"/>
                <a:gridCol w="1080120"/>
                <a:gridCol w="1512168"/>
                <a:gridCol w="1440160"/>
              </a:tblGrid>
              <a:tr h="369727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72408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</a:tr>
              <a:tr h="101675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Langues et communications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Pr FILLALI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Macroéconomie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ABOUELATHAR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2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Algèbre, Mathématiques financières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BOUKHOUIMA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1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23812">
                <a:tc rowSpan="2"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200" dirty="0" smtClean="0"/>
                        <a:t>GC1:TD</a:t>
                      </a:r>
                      <a:r>
                        <a:rPr lang="fr-MA" sz="1200" baseline="0" dirty="0" smtClean="0"/>
                        <a:t> COMPT GEN</a:t>
                      </a:r>
                    </a:p>
                    <a:p>
                      <a:r>
                        <a:rPr lang="fr-MA" sz="1200" baseline="0" dirty="0" smtClean="0"/>
                        <a:t>ABOUELJAOUAD</a:t>
                      </a:r>
                    </a:p>
                    <a:p>
                      <a:r>
                        <a:rPr lang="fr-MA" sz="1200" baseline="0" dirty="0" smtClean="0"/>
                        <a:t>Salle 5</a:t>
                      </a:r>
                      <a:endParaRPr lang="en-US" sz="1200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GC1:</a:t>
                      </a:r>
                      <a:r>
                        <a:rPr lang="fr-FR" sz="1200" dirty="0" smtClean="0"/>
                        <a:t>TD</a:t>
                      </a:r>
                      <a:r>
                        <a:rPr lang="fr-FR" sz="1200" baseline="0" dirty="0" smtClean="0"/>
                        <a:t> MICRO</a:t>
                      </a:r>
                    </a:p>
                    <a:p>
                      <a:r>
                        <a:rPr lang="fr-FR" sz="1200" baseline="0" dirty="0" smtClean="0"/>
                        <a:t>Salle 4</a:t>
                      </a:r>
                      <a:endParaRPr lang="en-US" sz="1200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</a:tr>
              <a:tr h="6238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GC2:TD</a:t>
                      </a:r>
                      <a:r>
                        <a:rPr lang="fr-FR" sz="1200" baseline="0" dirty="0" smtClean="0"/>
                        <a:t> MICRO</a:t>
                      </a:r>
                    </a:p>
                    <a:p>
                      <a:r>
                        <a:rPr lang="fr-FR" sz="1200" baseline="0" dirty="0" smtClean="0"/>
                        <a:t>Salle 4</a:t>
                      </a:r>
                      <a:endParaRPr lang="en-US" sz="120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200" dirty="0" smtClean="0"/>
                        <a:t>GC2:TD</a:t>
                      </a:r>
                      <a:r>
                        <a:rPr lang="fr-MA" sz="1200" baseline="0" dirty="0" smtClean="0"/>
                        <a:t> COMPT GEN</a:t>
                      </a:r>
                    </a:p>
                    <a:p>
                      <a:r>
                        <a:rPr lang="fr-MA" sz="1200" baseline="0" dirty="0" smtClean="0"/>
                        <a:t>ABOUELJAOUAD</a:t>
                      </a:r>
                    </a:p>
                    <a:p>
                      <a:r>
                        <a:rPr lang="fr-MA" sz="1200" baseline="0" dirty="0" smtClean="0"/>
                        <a:t>Salle 5</a:t>
                      </a:r>
                      <a:endParaRPr lang="en-US" sz="120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3097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Microéconomie</a:t>
                      </a:r>
                      <a:r>
                        <a:rPr lang="en-US" sz="1200" dirty="0" smtClean="0"/>
                        <a:t> II </a:t>
                      </a:r>
                    </a:p>
                    <a:p>
                      <a:r>
                        <a:rPr lang="en-US" sz="1200" dirty="0" smtClean="0"/>
                        <a:t>Pr. OUKARFI</a:t>
                      </a:r>
                    </a:p>
                    <a:p>
                      <a:r>
                        <a:rPr lang="fr-FR" sz="1200" dirty="0" smtClean="0"/>
                        <a:t>Amphi 1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Probabilité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YAACOUBI</a:t>
                      </a:r>
                    </a:p>
                    <a:p>
                      <a:r>
                        <a:rPr lang="fr-FR" sz="1200" dirty="0" smtClean="0"/>
                        <a:t>Amphi 2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</a:tr>
              <a:tr h="83188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Comptabilité générale II</a:t>
                      </a:r>
                    </a:p>
                    <a:p>
                      <a:r>
                        <a:rPr lang="fr-FR" sz="1200" dirty="0" smtClean="0"/>
                        <a:t>Pr. ABOUELJAOUAD</a:t>
                      </a:r>
                    </a:p>
                    <a:p>
                      <a:r>
                        <a:rPr lang="fr-FR" sz="1200" dirty="0" smtClean="0"/>
                        <a:t>Amphi 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Management  II </a:t>
                      </a:r>
                    </a:p>
                    <a:p>
                      <a:r>
                        <a:rPr lang="en-US" sz="1200" dirty="0" smtClean="0"/>
                        <a:t>Pr. DEKOUAN</a:t>
                      </a:r>
                    </a:p>
                    <a:p>
                      <a:r>
                        <a:rPr lang="fr-FR" sz="1200" dirty="0" smtClean="0"/>
                        <a:t>Amphi 2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5875">
                <a:tc rowSpan="2"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 Probabilité</a:t>
                      </a:r>
                    </a:p>
                    <a:p>
                      <a:r>
                        <a:rPr lang="fr-MA" sz="1100" baseline="0" dirty="0" smtClean="0"/>
                        <a:t>SALLE 20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Maths </a:t>
                      </a:r>
                    </a:p>
                    <a:p>
                      <a:r>
                        <a:rPr lang="fr-MA" sz="1100" baseline="0" dirty="0" smtClean="0"/>
                        <a:t>Salle 18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92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Maths </a:t>
                      </a:r>
                    </a:p>
                    <a:p>
                      <a:r>
                        <a:rPr lang="fr-MA" sz="1100" baseline="0" dirty="0" smtClean="0"/>
                        <a:t>Salle 18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 Probabilité</a:t>
                      </a:r>
                    </a:p>
                    <a:p>
                      <a:r>
                        <a:rPr lang="fr-MA" sz="1100" baseline="0" dirty="0" smtClean="0"/>
                        <a:t>SALLE 20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764704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C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2 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496944" cy="5477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602"/>
                <a:gridCol w="1429574"/>
                <a:gridCol w="1416157"/>
                <a:gridCol w="1341623"/>
                <a:gridCol w="1476796"/>
                <a:gridCol w="1728192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5173">
                <a:tc rowSpan="2"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GD1:TD COMPT GEN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ABOUELJAOUAD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5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GD2: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TD MICRO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</a:tr>
              <a:tr h="2851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GD2:TD MICRO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GD1:TD COMPT GEN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ABOUELJAOUAD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5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Langues et communications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Pr FILLALI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2</a:t>
                      </a:r>
                    </a:p>
                    <a:p>
                      <a:endParaRPr lang="en-US" sz="1200" dirty="0" smtClean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Algèbre, Mathématiques financières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BOUKHOUIMA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1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Macroéconomie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ABOUELATHAR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2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7180">
                <a:tc rowSpan="2"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 Probabilité</a:t>
                      </a:r>
                    </a:p>
                    <a:p>
                      <a:r>
                        <a:rPr lang="fr-MA" sz="1100" baseline="0" dirty="0" smtClean="0"/>
                        <a:t>SALLE 20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Maths </a:t>
                      </a:r>
                    </a:p>
                    <a:p>
                      <a:r>
                        <a:rPr lang="fr-MA" sz="1100" baseline="0" dirty="0" smtClean="0"/>
                        <a:t>Salle 18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7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Maths </a:t>
                      </a:r>
                    </a:p>
                    <a:p>
                      <a:r>
                        <a:rPr lang="fr-MA" sz="1100" baseline="0" dirty="0" smtClean="0"/>
                        <a:t>Salle 18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 Probabilité</a:t>
                      </a:r>
                    </a:p>
                    <a:p>
                      <a:r>
                        <a:rPr lang="fr-MA" sz="1100" baseline="0" dirty="0" smtClean="0"/>
                        <a:t>SALLE 20</a:t>
                      </a:r>
                      <a:endParaRPr lang="en-US" sz="11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9584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Probabilité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YAACOUBI</a:t>
                      </a:r>
                    </a:p>
                    <a:p>
                      <a:r>
                        <a:rPr lang="fr-FR" sz="1200" dirty="0" smtClean="0"/>
                        <a:t>Amphi 2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Microéconomie</a:t>
                      </a:r>
                      <a:r>
                        <a:rPr lang="en-US" sz="1200" dirty="0" smtClean="0"/>
                        <a:t> II </a:t>
                      </a:r>
                    </a:p>
                    <a:p>
                      <a:r>
                        <a:rPr lang="en-US" sz="1200" dirty="0" smtClean="0"/>
                        <a:t> Pr. OUKARFI</a:t>
                      </a:r>
                    </a:p>
                    <a:p>
                      <a:r>
                        <a:rPr lang="fr-FR" sz="1200" dirty="0" smtClean="0"/>
                        <a:t>Amphi 1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</a:tr>
              <a:tr h="651833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Management  II </a:t>
                      </a:r>
                    </a:p>
                    <a:p>
                      <a:r>
                        <a:rPr lang="en-US" sz="1200" dirty="0" smtClean="0"/>
                        <a:t>Pr. DEKOUAN</a:t>
                      </a:r>
                    </a:p>
                    <a:p>
                      <a:r>
                        <a:rPr lang="fr-FR" sz="1200" dirty="0" smtClean="0"/>
                        <a:t>Amphi 2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Comptabilité générale II </a:t>
                      </a:r>
                    </a:p>
                    <a:p>
                      <a:r>
                        <a:rPr lang="fr-FR" sz="1200" dirty="0" smtClean="0"/>
                        <a:t>Pr. ABOUELJAWAD</a:t>
                      </a:r>
                    </a:p>
                    <a:p>
                      <a:r>
                        <a:rPr lang="fr-FR" sz="1200" dirty="0" smtClean="0"/>
                        <a:t>Amphi 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D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2 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18541"/>
          <a:ext cx="8208912" cy="5483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525130"/>
                <a:gridCol w="1512168"/>
                <a:gridCol w="1080120"/>
                <a:gridCol w="1224136"/>
                <a:gridCol w="1800200"/>
              </a:tblGrid>
              <a:tr h="3621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9257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Macroéconomie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Pr.HAOUATA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Amphi 1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Probabilité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ZARI</a:t>
                      </a:r>
                    </a:p>
                    <a:p>
                      <a:r>
                        <a:rPr lang="fr-FR" sz="1200" dirty="0" smtClean="0"/>
                        <a:t>Amphi 3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2497">
                <a:tc rowSpan="2"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200" dirty="0" smtClean="0"/>
                        <a:t>Langues et communications</a:t>
                      </a:r>
                    </a:p>
                    <a:p>
                      <a:r>
                        <a:rPr lang="fr-FR" sz="1200" dirty="0" smtClean="0"/>
                        <a:t>Pr. ACHOUR</a:t>
                      </a:r>
                    </a:p>
                    <a:p>
                      <a:r>
                        <a:rPr lang="fr-FR" sz="1200" dirty="0" smtClean="0"/>
                        <a:t>Salle 1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 Probabilité</a:t>
                      </a:r>
                    </a:p>
                    <a:p>
                      <a:r>
                        <a:rPr lang="fr-MA" sz="1100" baseline="0" dirty="0" smtClean="0"/>
                        <a:t>SALLE 20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Maths </a:t>
                      </a:r>
                    </a:p>
                    <a:p>
                      <a:r>
                        <a:rPr lang="fr-MA" sz="1100" baseline="0" dirty="0" smtClean="0"/>
                        <a:t>Salle 18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22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Maths </a:t>
                      </a:r>
                    </a:p>
                    <a:p>
                      <a:r>
                        <a:rPr lang="fr-MA" sz="1100" baseline="0" dirty="0" smtClean="0"/>
                        <a:t>Salle 18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 Probabilité</a:t>
                      </a:r>
                    </a:p>
                    <a:p>
                      <a:r>
                        <a:rPr lang="fr-MA" sz="1100" baseline="0" dirty="0" smtClean="0"/>
                        <a:t>SALLE 20</a:t>
                      </a:r>
                      <a:endParaRPr lang="en-US" sz="11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95887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Microéconomie</a:t>
                      </a:r>
                      <a:r>
                        <a:rPr lang="en-US" sz="1200" dirty="0" smtClean="0"/>
                        <a:t> II  </a:t>
                      </a:r>
                    </a:p>
                    <a:p>
                      <a:r>
                        <a:rPr lang="en-US" sz="1200" dirty="0" smtClean="0"/>
                        <a:t>Pr. AOUJIL</a:t>
                      </a:r>
                    </a:p>
                    <a:p>
                      <a:r>
                        <a:rPr lang="fr-FR" sz="1200" dirty="0" smtClean="0"/>
                        <a:t>Amphi 3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Management  II </a:t>
                      </a:r>
                    </a:p>
                    <a:p>
                      <a:r>
                        <a:rPr lang="en-US" sz="1200" dirty="0" smtClean="0"/>
                        <a:t>Pr. AOUAD</a:t>
                      </a:r>
                    </a:p>
                    <a:p>
                      <a:r>
                        <a:rPr lang="fr-FR" sz="1200" dirty="0" smtClean="0"/>
                        <a:t>Amphi 4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8643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Comptabilité générale II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TAMIRI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Algèbre, Mathématiques financières</a:t>
                      </a:r>
                    </a:p>
                    <a:p>
                      <a:r>
                        <a:rPr lang="fr-FR" sz="1200" dirty="0" smtClean="0"/>
                        <a:t>Pr. KADIRI</a:t>
                      </a:r>
                    </a:p>
                    <a:p>
                      <a:r>
                        <a:rPr lang="fr-FR" sz="1200" dirty="0" smtClean="0"/>
                        <a:t>Amphi 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2497">
                <a:tc rowSpan="2"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GD1:TD COMPT GEN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MAAMRI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20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GD2: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TD MICRO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HAOUATA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18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4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GD2:TD MICRO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HAOUTA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18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GD1:TD COMPT GEN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MAAMRI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20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835696" y="836712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E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2 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136904" cy="5332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381114"/>
                <a:gridCol w="1368152"/>
                <a:gridCol w="1584176"/>
                <a:gridCol w="1368152"/>
                <a:gridCol w="1368152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1436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Probabilité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 ZARI</a:t>
                      </a:r>
                    </a:p>
                    <a:p>
                      <a:r>
                        <a:rPr lang="fr-FR" sz="1200" dirty="0" smtClean="0"/>
                        <a:t>Amphi</a:t>
                      </a:r>
                      <a:r>
                        <a:rPr lang="fr-FR" sz="1200" baseline="0" dirty="0" smtClean="0"/>
                        <a:t> 3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Macroéconomie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HAOUATA</a:t>
                      </a:r>
                    </a:p>
                    <a:p>
                      <a:r>
                        <a:rPr lang="fr-FR" sz="1200" dirty="0" smtClean="0"/>
                        <a:t>Amphi 1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9757">
                <a:tc rowSpan="2"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GF1:TD COMPT GEN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MAAMRI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20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GF1: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TD MICRO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HAOUATA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18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Langues et communications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ACHOUR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97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GF2:TD MICRO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HAOUATA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18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GF2:TD COMPT GEN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MAAMRI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20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436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 II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Pr. AOUAD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4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Microéconomie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 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AOUJIL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3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103">
                <a:tc rowSpan="2"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 Probabilité</a:t>
                      </a:r>
                    </a:p>
                    <a:p>
                      <a:r>
                        <a:rPr lang="fr-MA" sz="1100" baseline="0" dirty="0" smtClean="0"/>
                        <a:t>SALLE 20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Maths </a:t>
                      </a:r>
                    </a:p>
                    <a:p>
                      <a:r>
                        <a:rPr lang="fr-MA" sz="1100" baseline="0" dirty="0" smtClean="0"/>
                        <a:t>Salle 18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Algèbre, Mathématiques financières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KADIRI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Comptabilité générale II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TAMIRI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 2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Maths </a:t>
                      </a:r>
                    </a:p>
                    <a:p>
                      <a:r>
                        <a:rPr lang="fr-MA" sz="1100" baseline="0" dirty="0" smtClean="0"/>
                        <a:t>Salle 18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 Probabilité</a:t>
                      </a:r>
                    </a:p>
                    <a:p>
                      <a:r>
                        <a:rPr lang="fr-MA" sz="1100" baseline="0" dirty="0" smtClean="0"/>
                        <a:t>SALLE 20</a:t>
                      </a:r>
                      <a:endParaRPr lang="en-US" sz="11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5914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F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2 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9512" y="1124745"/>
          <a:ext cx="8424936" cy="5795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241"/>
                <a:gridCol w="1417459"/>
                <a:gridCol w="1447740"/>
                <a:gridCol w="1360572"/>
                <a:gridCol w="1625865"/>
                <a:gridCol w="1478059"/>
              </a:tblGrid>
              <a:tr h="36085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86622">
                <a:tc rowSpan="2"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GG1:TD</a:t>
                      </a:r>
                      <a:r>
                        <a:rPr lang="fr-MA" sz="1100" baseline="0" dirty="0" smtClean="0"/>
                        <a:t>  Probabilité</a:t>
                      </a:r>
                    </a:p>
                    <a:p>
                      <a:r>
                        <a:rPr lang="fr-MA" sz="1100" baseline="0" dirty="0" smtClean="0"/>
                        <a:t>SALLE 20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GG2:TD</a:t>
                      </a:r>
                      <a:r>
                        <a:rPr lang="fr-MA" sz="1100" baseline="0" dirty="0" smtClean="0"/>
                        <a:t> Maths </a:t>
                      </a:r>
                    </a:p>
                    <a:p>
                      <a:r>
                        <a:rPr lang="fr-MA" sz="1100" baseline="0" dirty="0" smtClean="0"/>
                        <a:t>Salle 18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Macroéconomie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MAKBOUL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dirty="0" smtClean="0"/>
                        <a:t> </a:t>
                      </a:r>
                    </a:p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Maths </a:t>
                      </a:r>
                    </a:p>
                    <a:p>
                      <a:r>
                        <a:rPr lang="fr-MA" sz="1100" baseline="0" dirty="0" smtClean="0"/>
                        <a:t>Salle 18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 Probabilité</a:t>
                      </a:r>
                    </a:p>
                    <a:p>
                      <a:r>
                        <a:rPr lang="fr-MA" sz="1100" baseline="0" dirty="0" smtClean="0"/>
                        <a:t>SALLE 20</a:t>
                      </a:r>
                      <a:endParaRPr lang="en-US" sz="11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23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Management  II </a:t>
                      </a:r>
                    </a:p>
                    <a:p>
                      <a:r>
                        <a:rPr lang="fr-FR" sz="1200" dirty="0" smtClean="0"/>
                        <a:t>Pr. AIT BOBKER</a:t>
                      </a:r>
                    </a:p>
                    <a:p>
                      <a:r>
                        <a:rPr lang="fr-FR" sz="1200" dirty="0" smtClean="0"/>
                        <a:t>Amphi</a:t>
                      </a:r>
                      <a:r>
                        <a:rPr lang="fr-FR" sz="1200" baseline="0" dirty="0" smtClean="0"/>
                        <a:t> 3</a:t>
                      </a:r>
                      <a:endParaRPr lang="fr-FR" sz="1200" dirty="0" smtClean="0"/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Algèbre, Mathématiques financières</a:t>
                      </a:r>
                    </a:p>
                    <a:p>
                      <a:r>
                        <a:rPr lang="fr-FR" sz="1200" dirty="0" smtClean="0"/>
                        <a:t>Pr. EZZIAN</a:t>
                      </a:r>
                    </a:p>
                    <a:p>
                      <a:r>
                        <a:rPr lang="fr-FR" sz="1200" dirty="0" smtClean="0"/>
                        <a:t>Amphi 4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1914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Langues et communications</a:t>
                      </a:r>
                    </a:p>
                    <a:p>
                      <a:r>
                        <a:rPr lang="fr-FR" sz="1200" dirty="0" smtClean="0"/>
                        <a:t>Pr. BHIH</a:t>
                      </a:r>
                    </a:p>
                    <a:p>
                      <a:r>
                        <a:rPr lang="fr-FR" sz="1200" dirty="0" smtClean="0"/>
                        <a:t>Salle 2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Probabilité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GURBAZ</a:t>
                      </a:r>
                    </a:p>
                    <a:p>
                      <a:r>
                        <a:rPr lang="fr-FR" sz="1200" dirty="0" smtClean="0"/>
                        <a:t>Amphi 2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Microéconomie</a:t>
                      </a:r>
                      <a:r>
                        <a:rPr lang="en-US" sz="1200" dirty="0" smtClean="0"/>
                        <a:t> II </a:t>
                      </a:r>
                    </a:p>
                    <a:p>
                      <a:r>
                        <a:rPr lang="en-US" sz="1200" dirty="0" smtClean="0"/>
                        <a:t>Pr. SATTAR</a:t>
                      </a:r>
                    </a:p>
                    <a:p>
                      <a:r>
                        <a:rPr lang="fr-FR" sz="1200" dirty="0" smtClean="0"/>
                        <a:t>Amphi 4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6382">
                <a:tc rowSpan="2"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GG1:TD COMPT GEN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JAI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20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GG1: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TD MICRO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SATTAR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18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6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GG2:TD MICRO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SATTAR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18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GG2:TD COMPT GEN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JAI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20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1971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Comptabilité générale II</a:t>
                      </a:r>
                    </a:p>
                    <a:p>
                      <a:r>
                        <a:rPr lang="fr-FR" sz="1200" dirty="0" smtClean="0"/>
                        <a:t>Pr. MESRAR</a:t>
                      </a:r>
                    </a:p>
                    <a:p>
                      <a:r>
                        <a:rPr lang="fr-FR" sz="1200" dirty="0" smtClean="0"/>
                        <a:t>Amphi 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333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836712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G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2 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7544" y="1141860"/>
          <a:ext cx="8208912" cy="5581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381114"/>
                <a:gridCol w="1368152"/>
                <a:gridCol w="1584176"/>
                <a:gridCol w="1368152"/>
                <a:gridCol w="1440160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9212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6300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Algèbre, Mathématiques financières</a:t>
                      </a:r>
                    </a:p>
                    <a:p>
                      <a:r>
                        <a:rPr lang="fr-FR" sz="1200" dirty="0" smtClean="0"/>
                        <a:t>Pr. EZZIANI </a:t>
                      </a:r>
                    </a:p>
                    <a:p>
                      <a:r>
                        <a:rPr lang="fr-FR" sz="1200" dirty="0" smtClean="0"/>
                        <a:t>Amphi 4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Management  II </a:t>
                      </a:r>
                    </a:p>
                    <a:p>
                      <a:r>
                        <a:rPr lang="fr-FR" sz="1200" dirty="0" smtClean="0"/>
                        <a:t>Pr. AIT BOBKER </a:t>
                      </a:r>
                    </a:p>
                    <a:p>
                      <a:r>
                        <a:rPr lang="fr-FR" sz="1200" dirty="0" smtClean="0"/>
                        <a:t>Amphi</a:t>
                      </a:r>
                      <a:r>
                        <a:rPr lang="fr-FR" sz="1200" baseline="0" dirty="0" smtClean="0"/>
                        <a:t> 3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Macroéconomie</a:t>
                      </a:r>
                      <a:r>
                        <a:rPr lang="en-US" sz="1200" dirty="0" smtClean="0"/>
                        <a:t>  </a:t>
                      </a:r>
                    </a:p>
                    <a:p>
                      <a:r>
                        <a:rPr lang="en-US" sz="1200" dirty="0" smtClean="0"/>
                        <a:t>Pr. MAKBOUL</a:t>
                      </a:r>
                    </a:p>
                    <a:p>
                      <a:r>
                        <a:rPr lang="fr-MA" sz="1200" dirty="0" smtClean="0"/>
                        <a:t>SALLE</a:t>
                      </a:r>
                      <a:r>
                        <a:rPr lang="fr-MA" sz="1200" baseline="0" dirty="0" smtClean="0"/>
                        <a:t> 8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436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Probabilité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GUERBAZ</a:t>
                      </a:r>
                    </a:p>
                    <a:p>
                      <a:r>
                        <a:rPr lang="fr-FR" sz="1200" dirty="0" smtClean="0"/>
                        <a:t>Amphi 2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Langues et communications</a:t>
                      </a:r>
                    </a:p>
                    <a:p>
                      <a:r>
                        <a:rPr lang="fr-FR" sz="1200" dirty="0" smtClean="0"/>
                        <a:t>Pr. BHIH</a:t>
                      </a:r>
                    </a:p>
                    <a:p>
                      <a:r>
                        <a:rPr lang="fr-FR" sz="1200" dirty="0" smtClean="0"/>
                        <a:t>Salle 2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Microéconomie</a:t>
                      </a:r>
                      <a:r>
                        <a:rPr lang="en-US" sz="1200" dirty="0" smtClean="0"/>
                        <a:t> II  </a:t>
                      </a:r>
                    </a:p>
                    <a:p>
                      <a:r>
                        <a:rPr lang="en-US" sz="1200" dirty="0" smtClean="0"/>
                        <a:t>Pr. SATTAR</a:t>
                      </a:r>
                    </a:p>
                    <a:p>
                      <a:r>
                        <a:rPr lang="fr-FR" sz="1200" dirty="0" smtClean="0"/>
                        <a:t>Amphi 4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880">
                <a:tc rowSpan="2"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GH1:TD COMPT GEN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HOUMANE</a:t>
                      </a:r>
                      <a:endParaRPr lang="fr-MA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5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GH1: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TD MICRO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SATTAR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5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GH2:TD MICRO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SATTAR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GH2:TD COMPT GEN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HOUMANE</a:t>
                      </a:r>
                      <a:endParaRPr lang="fr-MA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2312">
                <a:tc rowSpan="2"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200" dirty="0" smtClean="0"/>
                        <a:t>Comptabilité générale II</a:t>
                      </a:r>
                    </a:p>
                    <a:p>
                      <a:r>
                        <a:rPr lang="fr-FR" sz="1200" dirty="0" smtClean="0"/>
                        <a:t>Pr. MESRAR</a:t>
                      </a:r>
                    </a:p>
                    <a:p>
                      <a:r>
                        <a:rPr lang="fr-FR" sz="1200" dirty="0" smtClean="0"/>
                        <a:t>Amphi 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GH1:TD</a:t>
                      </a:r>
                      <a:r>
                        <a:rPr lang="fr-MA" sz="1100" baseline="0" dirty="0" smtClean="0"/>
                        <a:t>  Probabilité</a:t>
                      </a:r>
                    </a:p>
                    <a:p>
                      <a:r>
                        <a:rPr lang="fr-MA" sz="1100" baseline="0" dirty="0" smtClean="0"/>
                        <a:t>SALLE 20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GH2:TD</a:t>
                      </a:r>
                      <a:r>
                        <a:rPr lang="fr-MA" sz="1100" baseline="0" dirty="0" smtClean="0"/>
                        <a:t> Maths </a:t>
                      </a:r>
                    </a:p>
                    <a:p>
                      <a:r>
                        <a:rPr lang="fr-MA" sz="1100" baseline="0" dirty="0" smtClean="0"/>
                        <a:t>Salle 18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31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GH2:TD</a:t>
                      </a:r>
                      <a:r>
                        <a:rPr lang="fr-MA" sz="1100" baseline="0" dirty="0" smtClean="0"/>
                        <a:t> Maths </a:t>
                      </a:r>
                    </a:p>
                    <a:p>
                      <a:r>
                        <a:rPr lang="fr-MA" sz="1100" baseline="0" dirty="0" smtClean="0"/>
                        <a:t>Salle 18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GH1:TD</a:t>
                      </a:r>
                      <a:r>
                        <a:rPr lang="fr-MA" sz="1100" baseline="0" dirty="0" smtClean="0"/>
                        <a:t>  Probabilité</a:t>
                      </a:r>
                    </a:p>
                    <a:p>
                      <a:r>
                        <a:rPr lang="fr-MA" sz="1100" baseline="0" dirty="0" smtClean="0"/>
                        <a:t>SALLE 20</a:t>
                      </a:r>
                      <a:endParaRPr lang="en-US" sz="11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764704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H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>
            <a:off x="0" y="764704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195736" y="26064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tx2"/>
                </a:solidFill>
                <a:latin typeface="Gill Sans MT" pitchFamily="34" charset="0"/>
              </a:rPr>
              <a:t>Semestre 2 : Licence Fondamentale E/G</a:t>
            </a:r>
          </a:p>
        </p:txBody>
      </p:sp>
      <p:pic>
        <p:nvPicPr>
          <p:cNvPr id="7" name="Image 9" descr="logo.png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A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0"/>
            <a:ext cx="1872208" cy="864096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268759"/>
          <a:ext cx="8208912" cy="5140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58"/>
                <a:gridCol w="1381114"/>
                <a:gridCol w="1656184"/>
                <a:gridCol w="1296144"/>
                <a:gridCol w="1368152"/>
                <a:gridCol w="1440160"/>
              </a:tblGrid>
              <a:tr h="35204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8h - 10h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10h - 12h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12h - 14h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14h - 16h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16h - 18h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14361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Lundi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TD MICRO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BERCHEQ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TD COMPT GEN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HOUMANE</a:t>
                      </a:r>
                    </a:p>
                    <a:p>
                      <a:pPr marL="0" algn="l" defTabSz="914400" rtl="0" eaLnBrk="1" latinLnBrk="0" hangingPunct="1"/>
                      <a:r>
                        <a:rPr lang="fr-M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5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Mardi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Probabilité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Pr.  GUERBAZ</a:t>
                      </a:r>
                    </a:p>
                    <a:p>
                      <a:r>
                        <a:rPr lang="fr-FR" sz="1200" dirty="0" smtClean="0"/>
                        <a:t>Salle 4 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Algèbre, Mathématiques financières</a:t>
                      </a:r>
                    </a:p>
                    <a:p>
                      <a:r>
                        <a:rPr lang="fr-FR" sz="1200" dirty="0" smtClean="0"/>
                        <a:t>Pr.  EL HIA</a:t>
                      </a:r>
                    </a:p>
                    <a:p>
                      <a:r>
                        <a:rPr lang="fr-FR" sz="1200" dirty="0" smtClean="0"/>
                        <a:t>Salle 5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Microéconomie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 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 BERCHEQ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5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436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Mercredi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Maths </a:t>
                      </a:r>
                    </a:p>
                    <a:p>
                      <a:r>
                        <a:rPr lang="fr-MA" sz="1100" baseline="0" dirty="0" smtClean="0"/>
                        <a:t>Salle 18</a:t>
                      </a:r>
                      <a:endParaRPr lang="en-US" sz="11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MA" sz="1100" dirty="0" smtClean="0"/>
                        <a:t>TD</a:t>
                      </a:r>
                      <a:r>
                        <a:rPr lang="fr-MA" sz="1100" baseline="0" dirty="0" smtClean="0"/>
                        <a:t>  Probabilité</a:t>
                      </a:r>
                    </a:p>
                    <a:p>
                      <a:r>
                        <a:rPr lang="fr-MA" sz="1100" baseline="0" dirty="0" smtClean="0"/>
                        <a:t>SALLE 20</a:t>
                      </a:r>
                      <a:endParaRPr lang="en-US" sz="11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 II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KARIM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Salle 3</a:t>
                      </a: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9208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Jeudi</a:t>
                      </a:r>
                      <a:endParaRPr lang="en-US" sz="1600" b="1" dirty="0" smtClean="0"/>
                    </a:p>
                    <a:p>
                      <a:endParaRPr lang="fr-MA" sz="1600" b="1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6368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Vendredi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Comptabilité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générale</a:t>
                      </a:r>
                      <a:r>
                        <a:rPr lang="en-US" sz="1200" dirty="0" smtClean="0"/>
                        <a:t> II</a:t>
                      </a:r>
                    </a:p>
                    <a:p>
                      <a:r>
                        <a:rPr lang="fr-MA" sz="1200" dirty="0" smtClean="0"/>
                        <a:t>Pr: MESKINI</a:t>
                      </a:r>
                      <a:endParaRPr lang="en-US" sz="1200" dirty="0" smtClean="0"/>
                    </a:p>
                    <a:p>
                      <a:r>
                        <a:rPr lang="fr-FR" sz="1200" dirty="0" smtClean="0"/>
                        <a:t>Salle 2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Langues</a:t>
                      </a:r>
                      <a:r>
                        <a:rPr lang="en-US" sz="1200" dirty="0" smtClean="0"/>
                        <a:t> et communication</a:t>
                      </a:r>
                    </a:p>
                    <a:p>
                      <a:r>
                        <a:rPr lang="en-US" sz="1200" dirty="0" smtClean="0"/>
                        <a:t>pr.</a:t>
                      </a:r>
                      <a:r>
                        <a:rPr lang="en-US" sz="1200" baseline="0" dirty="0" smtClean="0"/>
                        <a:t> ISMAILI</a:t>
                      </a:r>
                    </a:p>
                    <a:p>
                      <a:r>
                        <a:rPr lang="en-US" sz="1200" baseline="0" dirty="0" smtClean="0"/>
                        <a:t>Salle 1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Macroéconomie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Pr. SALAM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Amphi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653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Samedi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908720"/>
          <a:ext cx="5256584" cy="288032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Groupe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I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688" marR="1688" marT="1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18436</TotalTime>
  <Words>1819</Words>
  <Application>Microsoft Office PowerPoint</Application>
  <PresentationFormat>On-screen Show (4:3)</PresentationFormat>
  <Paragraphs>784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LAILA</dc:creator>
  <cp:lastModifiedBy>LAILA</cp:lastModifiedBy>
  <cp:revision>305</cp:revision>
  <dcterms:created xsi:type="dcterms:W3CDTF">2022-12-22T10:53:50Z</dcterms:created>
  <dcterms:modified xsi:type="dcterms:W3CDTF">2023-02-01T08:26:51Z</dcterms:modified>
</cp:coreProperties>
</file>